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1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10" r:id="rId2"/>
    <p:sldId id="449" r:id="rId3"/>
    <p:sldId id="452" r:id="rId4"/>
    <p:sldId id="450" r:id="rId5"/>
    <p:sldId id="433" r:id="rId6"/>
    <p:sldId id="280" r:id="rId7"/>
    <p:sldId id="289" r:id="rId8"/>
    <p:sldId id="300" r:id="rId9"/>
    <p:sldId id="308" r:id="rId10"/>
    <p:sldId id="301" r:id="rId11"/>
    <p:sldId id="291" r:id="rId12"/>
    <p:sldId id="456" r:id="rId13"/>
    <p:sldId id="458" r:id="rId14"/>
    <p:sldId id="286" r:id="rId15"/>
    <p:sldId id="459" r:id="rId16"/>
    <p:sldId id="316" r:id="rId17"/>
    <p:sldId id="277" r:id="rId18"/>
    <p:sldId id="294" r:id="rId19"/>
    <p:sldId id="322" r:id="rId20"/>
    <p:sldId id="323" r:id="rId21"/>
    <p:sldId id="293" r:id="rId22"/>
    <p:sldId id="325" r:id="rId23"/>
    <p:sldId id="326" r:id="rId24"/>
    <p:sldId id="327" r:id="rId25"/>
    <p:sldId id="328" r:id="rId26"/>
    <p:sldId id="329" r:id="rId27"/>
    <p:sldId id="330" r:id="rId28"/>
    <p:sldId id="453" r:id="rId29"/>
    <p:sldId id="324" r:id="rId30"/>
    <p:sldId id="304" r:id="rId31"/>
    <p:sldId id="262" r:id="rId32"/>
    <p:sldId id="315" r:id="rId33"/>
    <p:sldId id="454" r:id="rId34"/>
    <p:sldId id="455" r:id="rId35"/>
    <p:sldId id="32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4FA"/>
    <a:srgbClr val="103293"/>
    <a:srgbClr val="0A2036"/>
    <a:srgbClr val="27458F"/>
    <a:srgbClr val="0A1A2F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4" autoAdjust="0"/>
    <p:restoredTop sz="82322"/>
  </p:normalViewPr>
  <p:slideViewPr>
    <p:cSldViewPr snapToGrid="0" snapToObjects="1">
      <p:cViewPr varScale="1">
        <p:scale>
          <a:sx n="79" d="100"/>
          <a:sy n="79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24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40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73,'3'-3,"0"0,0 0,0 0,0 0,0 1,1-1,-1 1,1 0,0 0,-1 1,1-1,0 1,0-1,0 1,0 0,0 1,0-1,1 1,-1 0,0 0,0 0,0 0,2 1,1-1,535-14,-366-2,1 7,110 12,-75-1,-183-2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0:16.8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0,'1501'0,"-1241"55,-230-48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0:19.4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35,'3'-3,"0"0,0 0,0 0,0 1,0-1,1 1,-1-1,1 1,0 0,0 1,0-1,0 1,0 0,0 0,0 0,0 0,0 1,0-1,1 1,-1 0,0 0,0 1,2 0,0-2,471 2,37 33,1055-34,-1013 33,-178-33,-163 31,-184-30,28 4,0-2,0-4,0-1,0-4,12-4,-39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0:33.2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0,'341'1,"-98"31,-11-30,-201-3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0:38.0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35,'3'-3,"0"0,0 0,0 0,1 0,-1 1,1-1,-1 1,1 0,0 0,0 1,0-1,0 1,0 0,0 0,0 0,0 1,0-1,1 1,-1 0,0 0,0 0,4 1,-1-1,676-1,163 1,-817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1:21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65,'135'-30,"-41"14,-82 12,1 0,0 1,0 0,0 1,0 0,0 1,0 1,0 0,1 1,-1 0,0 1,0 1,0 0,-1 0,1 1,-1 1,0 0,0 1,0 0,-1 1,0 0,8 10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1:31.8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67,'1144'0,"-791"-34,635 1,-908 34,-177 49,-240-19,331-29,-40 12,-1-2,0-2,-1-3,0-1,-21-1,-1500-8,1532 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1:34.4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41,'383'-13,"-246"-2,0 6,0 5,32 9,-2-3,162 12,-263-1,-37-9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8:14:02.009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279 477,'161'0,"618"-1,647-88,-1092 44,1185 31,54-5,-464 16,-346-30,-296 13,-368 9,1 5,0 5,31 5,-128-4,1 0,-1 0,1 0,-1 1,0 0,1-1,-1 1,0 0,1 1,-1-1,0 0,0 1,0 0,0 0,-1 0,1 0,0 0,-1 1,1-1,-1 1,0-1,0 1,0 0,0 0,0 0,-1 0,1 0,-1 0,0 1,0-1,0 0,0 1,-1-1,1 0,-1 1,0-1,0 1,0-1,-1 1,0 5,0-1,-1 0,0 1,0-1,-1 0,0 0,-1 0,0-1,0 1,0-1,-1 0,0 0,-1-1,1 1,-7 4,-157 128,160-132,-1-1,0 0,0-1,0 1,-1-2,0 0,0 0,0-1,0 0,0-1,-10 1,-229 20,-200-8,-123 8,60 9,-114-22,-71 24,-1883-35,2085-33,-90 33,254 35,72-7,-37-20,-12-69,-24-6,188 29,140 38,0-1,0 0,0 0,0-1,0 1,1-1,0 0,-1 0,1-1,0 1,0-1,1 0,-1 0,1 0,0 0,0-1,0 1,1-1,-1 0,1 0,0 1,1-2,-1 1,1 0,0 0,0-2,-8-145,9 137,0-16,-2 27,1-1,0 0,1 0,-1 1,1-1,0 0,0 0,0 0,1 0,-1 1,1-1,0 0,1 1,-1-1,1 1,0-1,0 1,0 0,1 0,-1-1,1 2,0-1,0 0,1 1,-1-1,1 1,0 0,0 0,0 1,0-1,0 1,1-1,343-39,246 10,-233 68,93-38,61-32,945 36,-905-38,218 5,-211 28,-185 5,0-16,79-26,-1 24,-310 18,136 60,-21-24,46-1,-293-37,12-1,-1 0,1 2,0 1,-1 0,0 2,0 1,0 1,0 1,-1 1,12 6,-26-5,0 0,0 0,-1 1,-1 0,1 1,-1 0,-1 0,0 1,-1-1,0 1,-1 0,0 0,-1 1,0-1,-1 1,0 0,-1 5,4 11,-1-22,-1 1,0 0,-1 0,0 0,0 0,-1 1,0-1,0 0,-1 1,0-1,0 1,-1-1,0 0,-1 1,0-1,0 0,0 0,-1 0,-1-1,1 1,-1-1,0 1,-1-1,0 0,0-1,-1 1,1-1,-1 0,-1-1,-3 4,-210 27,111-24,-1-5,0-4,-65-8,-309-31,116 7,-891 26,-654 3,1678-32,-201-38,249 16,150 46,-1 3,1 1,-1 1,0 2,0 2,-25 4,39-3,-362 33,104-7,-14 3,-212-23,-229 21,709-27,4-2,-1 1,1 1,0 1,0 2,0 0,0 2,1 0,0 2,-9 4,-86 49,120-59,1 0,-1 0,1 0,0 0,0-1,0 1,0-1,0 0,0 0,1 0,-1 0,1-1,0 1,-1-1,1 0,0 0,0 0,0-1,0 1,-1-1,1 0,0 0,0 0,0-1,0 1,137 14,1-6,89-9,-134-13,-69 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8:14:09.651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72 660,'1373'0,"-1361"-1,0 0,-1-1,1-1,-1 0,1 0,-1-1,0-1,-1 0,1 0,-1-1,0 0,0-1,-1 0,1-1,-2 0,1 0,-1-1,-1 0,1 0,-1-1,-1 0,0 0,-1 0,1-1,-2 0,0 0,0 0,-1-1,0 1,-1-1,-1 0,0 1,0-9,-4-285,0 299,0 1,0-1,0 1,-1 0,1 0,-1 1,-1-1,1 1,0 0,-1 0,0 0,0 1,0-1,0 1,-1 1,1-1,-1 1,0 0,1 0,-1 0,0 1,0 0,0 0,-1 0,1 1,0 0,0 0,0 1,0 0,0 0,0 0,0 1,0 0,-1 0,-25 0,-588 24,68-13,537-12,1 0,0 1,0 1,0 0,0 1,1 0,-1 1,1 1,0 0,1 1,0 0,0 1,-3 2,7-5,-30 15,34-19,0 0,0 1,0 0,0 0,0 0,0 0,0 1,1-1,-1 1,1 0,0 0,0 0,0 0,0 1,0-1,1 1,0 0,0 0,0 0,0 0,0 0,1 0,0 0,-1 5,1-6,0 0,0 0,1 1,0-1,-1 0,1 0,0 1,1-1,-1 0,0 1,1-1,0 0,0 0,0 0,0 1,0-1,1-1,0 1,-1 0,1 0,0 0,0-1,0 1,1-1,-1 0,1 1,-1-1,1 0,0-1,-1 1,1 0,0-1,0 0,0 1,0-1,1 0,1 0,135 7,-110-9,417-5,-103-29,26 17,-325 13,61-25,-92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8:15:29.468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3,'1097'0,"-669"34,196-36,-351-31,153 34,-423-2,0 0,1 1,-1 0,1 0,-1 0,1 0,-1 0,1 0,-1 1,1 0,-1 0,1 0,-1 0,0 0,0 1,0-1,0 1,0 0,0 0,0 0,0 0,-1 1,1-1,-1 1,1 0,-1-1,0 1,0 0,-1 0,1 0,-1 0,1 1,-1-1,0 0,0 1,0-1,-1 1,1-1,-1 1,0-1,0 1,0-1,0 1,-1-1,1 1,-1-1,0 6,-1 0,0-1,0 1,-1-1,0 0,-1 0,1 0,-2 0,1 0,-1-1,0 0,0 0,-1 0,0-1,-1 0,1 0,-1 0,0-1,0 0,-1 0,1-1,-1 0,0 0,0-1,-1 0,1-1,-1 0,1 0,-5 0,-422-4,-19-32,-153-1,-229 36,498-37,309 36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42.6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1,'381'32,"494"-31,-639 39,-207-32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8:15:41.685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105 176,'23'-5,"182"-47,1 9,2 10,2 8,40 7,1057 25,-223-7,-835 28,-244-28,0-1,0 2,0-1,-1 0,1 1,0 0,0 0,0 1,0-1,-1 1,1 0,-1 0,0 1,1-1,-1 1,0 0,0 0,0 0,-1 1,1-1,-1 1,0 0,0 0,0 0,-1 0,1 0,-1 1,0-1,0 1,-1 0,1-1,-1 1,0 0,0 0,-1 0,1 0,-1 0,0 0,-1 0,1 0,-1 0,0-1,0 1,0 0,-1 0,-1 2,0 1,0-1,-1 1,0-1,0 0,-1 0,1-1,-1 1,-1-1,0 0,1 0,-2-1,1 0,-1 0,1 0,-1-1,-1 0,1 0,0-1,-1 0,0 0,0-1,0 0,0 0,0-1,0 0,0-1,0 0,0 0,-6-1,-1090-38,207 39,619 35,-176-23,167 31,33-17,12 15,236-38,0-2,0 1,0-1,0 0,0 0,0 0,0-1,0 0,0 0,0-1,0 1,0-1,0-1,0 1,0-1,0 0,0-1,1 1,-1-1,1 0,0 0,0-1,0 0,0 1,1-2,0 1,-3-3,-8-13,6 10,2 1,-1-1,1-1,1 1,0-1,0-1,1 1,1-1,0 1,0-1,1-1,0-14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8:15:48.293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34,'228'-27,"224"20,-229 40,27 2,262 0,-279-36,-205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44.0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0,'998'0,"-470"67,-260-38,-235-25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46.9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34,'3'-3,"0"0,0 0,0 0,1 0,-1 1,1 0,-1 0,1 0,0 0,0 0,0 1,0-1,0 1,0 0,0 0,0 1,0-1,1 1,-1 0,0 0,0 1,4 0,-1-2,337 1,-73 34,-46-21,-174-4,1-2,-1-2,1-2,51-5,-62 1,-11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50.0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1,'6'0,"7"0,8 0,5 0,5 0,3 0,-5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56.1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71,'2'-3,"0"1,0-1,0 1,0 0,1 0,-1-1,1 2,-1-1,1 0,0 1,0-1,0 1,0 0,0 0,0 0,0 0,0 0,0 1,0-1,1 1,-1 0,0 0,0 0,0 1,1-1,3 0,284-25,108 11,-266 16,138 4,-229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57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31,'699'0,"-547"-16,-125 11,0 1,0 1,0 1,0 2,0 0,1 2,18 4,20 7,-38-8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5:59:59.8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1,'1738'0,"-1475"34,-150-13,-90-15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3T06:00:05.3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1,'982'0,"-951"0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4BC3D-1012-4A90-992B-29A0F9DA7DEB}" type="datetimeFigureOut">
              <a:rPr lang="ko-KR" altLang="en-US" smtClean="0"/>
              <a:t>2023-07-03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866A9-2114-45E3-9132-BA7051790C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194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035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780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46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725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635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4238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049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3922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5452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528F-131B-4AE5-B882-017DC6A86E95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880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302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612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8787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667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022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60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39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087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33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8972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42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926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866A9-2114-45E3-9132-BA7051790C5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1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C0F6-44D6-1048-8EC6-23DD5CE3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6E380-FD87-BE49-BA7C-166BD9E6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69E29-C2F8-E64D-BAA5-857952EA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DBCC9-5A32-844C-92C4-65A9B3927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D777-532A-3340-926D-9A2A65D4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9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C6150A-49A0-A94E-8261-45284D2C2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6B609-CF01-9E40-8034-0330CF362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B4FA-5A83-C04F-9F30-EC585173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3588A-3217-6446-8535-3F1E4CC7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3105A-F15E-1E49-9383-E6E4AE21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EC30-1EC6-0B45-886D-C54A2892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15AA9-E6D5-EB42-856D-D7F76E3D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8C696-DB20-FE4E-BCA3-1E6D04DD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BA9E8-6E9D-2643-BAC0-4C3A0DBB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B959-CE0A-9349-967C-65E9C9F1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5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ABB8-9D88-6C41-80C4-559374A5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7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BBA06-00D4-984C-9728-9FBA0B5CA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369E2-743F-AE40-A501-4B413DA75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7D002-7625-6C4D-A611-B3EF8178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28119-6209-3A42-9367-80745DEF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14B60-64E5-D846-B4FA-C59A5F5F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6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F89B-CAA8-184C-9E27-A0BB1C7A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8CDBD-425F-7A41-AD72-962CF2735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23AAB-EA6F-564F-8EE2-D4C84F834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38FEF2-00C2-4144-B776-C071AD79D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B557D1-2C72-E841-BF8D-F83754B46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29C822-3D0C-0041-8C68-A647AAA81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17E9E-998E-C548-B640-68001DB4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F30649-9254-4D43-A6A1-96BF9561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057D-5C2F-7F42-AE47-35F4172F7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26243-985E-4A42-A8E6-775F0BC5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F59E0-176C-0645-BBB0-A001D77A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8BB6A-917E-7C4C-BF10-8C88D5FE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5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43D1EE-4C18-D64D-AF72-D384686F4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24635D-A243-9C46-A344-A23C5578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4CF0D-459F-C340-99B0-DA3FEF85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9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7A66-C88D-BC41-AF2A-C7EF1831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AF67-140E-4F4B-9967-B2ABE550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77706-4CDE-2F47-B3B6-32941E4BB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E5F8F-5A8E-1842-BFDB-7266F8F6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7D77D-113D-E543-B73A-6171923F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5C94A-858C-D545-9D1B-DBB397BF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3D54-FF23-DC43-BDC1-7C9CB291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1C84B-EB95-504C-BA13-9C91D5B99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407B5-E07B-A34C-BE41-BDB7E9CCE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9D598-F34F-974C-9BED-70D728FE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C315E-7554-6248-82BB-A1F3479A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92A2A-9484-704F-8448-BEC2E541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D25D-D4D9-9B49-BCF4-BED67C0B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1B320-757B-9E4C-80EE-50CA31AB3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923A0-C47D-CF4A-9BFD-CE852F56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9C6B-09CC-5140-8A0D-050AFDB7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69FE6-C499-6545-97CB-807D22E7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5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C480CF-C0EE-5943-BFB9-C1638E11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0343D-9B93-C141-A537-E7FE8084E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F46F0-409C-3E4E-BF8B-968079EE8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F604-BC3A-7249-8689-657AF7B88D6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961B1-7C55-0C45-8BAC-6372BEDFA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D276A-E708-6147-A1E3-375C693ED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C995-B61A-8247-B66E-3CF2EAAD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image" Target="../media/image25.png"/><Relationship Id="rId21" Type="http://schemas.openxmlformats.org/officeDocument/2006/relationships/customXml" Target="../ink/ink9.xml"/><Relationship Id="rId34" Type="http://schemas.openxmlformats.org/officeDocument/2006/relationships/image" Target="../media/image41.png"/><Relationship Id="rId7" Type="http://schemas.openxmlformats.org/officeDocument/2006/relationships/customXml" Target="../ink/ink2.xml"/><Relationship Id="rId12" Type="http://schemas.openxmlformats.org/officeDocument/2006/relationships/image" Target="../media/image3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4.xml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38.png"/><Relationship Id="rId36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26.png"/><Relationship Id="rId9" Type="http://schemas.openxmlformats.org/officeDocument/2006/relationships/customXml" Target="../ink/ink3.xml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customXml" Target="../ink/ink12.xml"/><Relationship Id="rId30" Type="http://schemas.openxmlformats.org/officeDocument/2006/relationships/image" Target="../media/image39.png"/><Relationship Id="rId35" Type="http://schemas.openxmlformats.org/officeDocument/2006/relationships/customXml" Target="../ink/ink16.xml"/><Relationship Id="rId8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21.xml"/><Relationship Id="rId3" Type="http://schemas.openxmlformats.org/officeDocument/2006/relationships/image" Target="../media/image43.png"/><Relationship Id="rId7" Type="http://schemas.openxmlformats.org/officeDocument/2006/relationships/customXml" Target="../ink/ink18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customXml" Target="../ink/ink19.xml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kubernetes/website/blob/master/CONTRIBUTING.md" TargetMode="External"/><Relationship Id="rId3" Type="http://schemas.openxmlformats.org/officeDocument/2006/relationships/hyperlink" Target="https://github.com/cncf/cla/blob/master/individual-cla.pdf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s://www.cncf.io/communit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git.k8s.io/community/CLA.md" TargetMode="External"/><Relationship Id="rId4" Type="http://schemas.openxmlformats.org/officeDocument/2006/relationships/hyperlink" Target="https://github.com/cncf/cla/blob/master/corporate-cla.pdf" TargetMode="Externa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eokho-son" TargetMode="External"/><Relationship Id="rId2" Type="http://schemas.openxmlformats.org/officeDocument/2006/relationships/hyperlink" Target="https://seokho-son.github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git.k8s.io/community/contributors/guide/github-workflow.md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kubernetes.io/ko/docs/contribute/localization_ko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s://k8s.devstats.cncf.io/d/66/developer-activity-counts-by-companies?orgId=1&amp;var-period_name=Last%20year&amp;var-metric=contributions&amp;var-repogroup_name=All&amp;var-country_name=All&amp;var-companies=All" TargetMode="Externa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lossary.cncf.io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ncf/glossar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k.k8s.io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ncf.io/people/ambassadors/?p=seokho-son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etri.re.kr/webzine/20221202/sub02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k8s.devstats.cncf.io/d/66/developer-activity-counts-by-companies" TargetMode="Externa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ortuguese_language" TargetMode="External"/><Relationship Id="rId13" Type="http://schemas.openxmlformats.org/officeDocument/2006/relationships/hyperlink" Target="https://en.wikipedia.org/wiki/Telugu_language" TargetMode="External"/><Relationship Id="rId1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hyperlink" Target="https://en.wikipedia.org/wiki/Bengali_language" TargetMode="External"/><Relationship Id="rId12" Type="http://schemas.openxmlformats.org/officeDocument/2006/relationships/hyperlink" Target="https://en.wikipedia.org/wiki/Marathi_language" TargetMode="Externa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en.wikipedia.org/wiki/Korean_langu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indi" TargetMode="External"/><Relationship Id="rId11" Type="http://schemas.openxmlformats.org/officeDocument/2006/relationships/hyperlink" Target="https://en.wikipedia.org/wiki/Punjabi_language" TargetMode="External"/><Relationship Id="rId5" Type="http://schemas.openxmlformats.org/officeDocument/2006/relationships/hyperlink" Target="https://en.wikipedia.org/wiki/Spanish_language" TargetMode="External"/><Relationship Id="rId15" Type="http://schemas.openxmlformats.org/officeDocument/2006/relationships/hyperlink" Target="https://en.wikipedia.org/wiki/Turkish_language" TargetMode="External"/><Relationship Id="rId10" Type="http://schemas.openxmlformats.org/officeDocument/2006/relationships/hyperlink" Target="https://en.wikipedia.org/wiki/Japanese_language" TargetMode="External"/><Relationship Id="rId4" Type="http://schemas.openxmlformats.org/officeDocument/2006/relationships/hyperlink" Target="https://en.wikipedia.org/wiki/Mandarin_Chinese" TargetMode="External"/><Relationship Id="rId9" Type="http://schemas.openxmlformats.org/officeDocument/2006/relationships/hyperlink" Target="https://en.wikipedia.org/wiki/Russian_language" TargetMode="External"/><Relationship Id="rId14" Type="http://schemas.openxmlformats.org/officeDocument/2006/relationships/hyperlink" Target="https://en.wikipedia.org/wiki/Wu_Chines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B8815AF-9885-4D92-9BE2-691F405EF001}"/>
              </a:ext>
            </a:extLst>
          </p:cNvPr>
          <p:cNvSpPr/>
          <p:nvPr/>
        </p:nvSpPr>
        <p:spPr>
          <a:xfrm>
            <a:off x="472378" y="162672"/>
            <a:ext cx="7372083" cy="454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ea"/>
                <a:ea typeface="+mj-ea"/>
              </a:rPr>
              <a:t>Day1: Kubernetes Community Days &amp; </a:t>
            </a:r>
            <a:r>
              <a:rPr lang="en-US" altLang="ko-KR" b="1" dirty="0" err="1">
                <a:latin typeface="+mj-ea"/>
                <a:ea typeface="+mj-ea"/>
              </a:rPr>
              <a:t>OpenInfra</a:t>
            </a:r>
            <a:r>
              <a:rPr lang="en-US" altLang="ko-KR" b="1" dirty="0">
                <a:latin typeface="+mj-ea"/>
                <a:ea typeface="+mj-ea"/>
              </a:rPr>
              <a:t>, </a:t>
            </a:r>
            <a:r>
              <a:rPr lang="en-US" altLang="ko-KR" b="1" dirty="0" err="1">
                <a:latin typeface="+mj-ea"/>
                <a:ea typeface="+mj-ea"/>
              </a:rPr>
              <a:t>Ceph</a:t>
            </a:r>
            <a:r>
              <a:rPr lang="en-US" altLang="ko-KR" b="1" dirty="0">
                <a:latin typeface="+mj-ea"/>
                <a:ea typeface="+mj-ea"/>
              </a:rPr>
              <a:t> Day 2023</a:t>
            </a:r>
            <a:endParaRPr lang="ko-KR" altLang="en-US" b="1" dirty="0">
              <a:latin typeface="+mj-ea"/>
              <a:ea typeface="+mj-ea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6E428B77-486F-4EC9-862D-DC3731AEC202}"/>
              </a:ext>
            </a:extLst>
          </p:cNvPr>
          <p:cNvSpPr txBox="1">
            <a:spLocks/>
          </p:cNvSpPr>
          <p:nvPr/>
        </p:nvSpPr>
        <p:spPr>
          <a:xfrm>
            <a:off x="472378" y="4171780"/>
            <a:ext cx="5762169" cy="2607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br>
              <a:rPr lang="en-US" altLang="ko-KR" sz="2400" b="1" dirty="0">
                <a:latin typeface="+mn-ea"/>
                <a:ea typeface="+mn-ea"/>
              </a:rPr>
            </a:br>
            <a:r>
              <a:rPr lang="ko-KR" altLang="en-US" sz="2900" b="1" dirty="0">
                <a:latin typeface="+mn-ea"/>
                <a:ea typeface="+mn-ea"/>
              </a:rPr>
              <a:t>한국전자통신연구원 </a:t>
            </a:r>
            <a:r>
              <a:rPr lang="en-US" altLang="ko-KR" sz="1800" b="1" dirty="0">
                <a:latin typeface="+mn-ea"/>
                <a:ea typeface="+mn-ea"/>
              </a:rPr>
              <a:t>(ETRI)</a:t>
            </a:r>
            <a:br>
              <a:rPr lang="en-US" altLang="ko-KR" sz="1400" b="1" dirty="0">
                <a:latin typeface="+mn-ea"/>
                <a:ea typeface="+mn-ea"/>
              </a:rPr>
            </a:br>
            <a:r>
              <a:rPr lang="ko-KR" altLang="en-US" sz="2900" b="1" dirty="0">
                <a:latin typeface="+mn-ea"/>
                <a:ea typeface="+mn-ea"/>
              </a:rPr>
              <a:t>손 석 호 </a:t>
            </a:r>
            <a:r>
              <a:rPr lang="en-US" altLang="ko-KR" sz="1800" b="1" dirty="0">
                <a:latin typeface="+mn-ea"/>
                <a:ea typeface="+mn-ea"/>
              </a:rPr>
              <a:t>(Seokho Son)</a:t>
            </a:r>
            <a:endParaRPr lang="en-US" altLang="ko-KR" sz="2900" b="1" dirty="0">
              <a:latin typeface="+mn-ea"/>
              <a:ea typeface="+mn-ea"/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49D388ED-A5B6-4A68-B759-293AC6034CE7}"/>
              </a:ext>
            </a:extLst>
          </p:cNvPr>
          <p:cNvSpPr txBox="1">
            <a:spLocks/>
          </p:cNvSpPr>
          <p:nvPr/>
        </p:nvSpPr>
        <p:spPr>
          <a:xfrm>
            <a:off x="435261" y="1437267"/>
            <a:ext cx="9399906" cy="2825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4000" b="1" dirty="0">
                <a:latin typeface="+mn-ea"/>
                <a:ea typeface="+mn-ea"/>
              </a:rPr>
              <a:t>CNCF </a:t>
            </a:r>
            <a:r>
              <a:rPr lang="ko-KR" altLang="en-US" sz="4000" b="1" dirty="0">
                <a:latin typeface="+mn-ea"/>
                <a:ea typeface="+mn-ea"/>
              </a:rPr>
              <a:t>및 </a:t>
            </a:r>
            <a:r>
              <a:rPr lang="en-US" altLang="ko-KR" sz="4000" b="1" dirty="0">
                <a:latin typeface="+mn-ea"/>
                <a:ea typeface="+mn-ea"/>
              </a:rPr>
              <a:t>Kubernetes </a:t>
            </a:r>
            <a:r>
              <a:rPr lang="ko-KR" altLang="en-US" sz="4000" b="1" dirty="0" err="1">
                <a:latin typeface="+mn-ea"/>
                <a:ea typeface="+mn-ea"/>
              </a:rPr>
              <a:t>컨트리뷰션</a:t>
            </a:r>
            <a:r>
              <a:rPr lang="en-US" altLang="ko-KR" sz="4000" b="1" dirty="0">
                <a:latin typeface="+mn-ea"/>
                <a:ea typeface="+mn-ea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4000" b="1" dirty="0">
                <a:latin typeface="+mn-ea"/>
                <a:ea typeface="+mn-ea"/>
              </a:rPr>
              <a:t>지금 여기서 시작하세요</a:t>
            </a:r>
            <a:r>
              <a:rPr lang="en-US" altLang="ko-KR" sz="4000" b="1" dirty="0">
                <a:latin typeface="+mn-ea"/>
                <a:ea typeface="+mn-ea"/>
              </a:rPr>
              <a:t>!</a:t>
            </a:r>
            <a:br>
              <a:rPr lang="en-US" altLang="ko-KR" sz="4000" b="1" dirty="0">
                <a:latin typeface="+mn-ea"/>
                <a:ea typeface="+mn-ea"/>
              </a:rPr>
            </a:br>
            <a:r>
              <a:rPr lang="en-US" altLang="ko-KR" sz="1800" b="1" dirty="0">
                <a:latin typeface="+mn-ea"/>
                <a:ea typeface="+mn-ea"/>
              </a:rPr>
              <a:t>Begin Your Contribution to CNCF and Kubernetes Here Now!</a:t>
            </a:r>
            <a:endParaRPr lang="ko-KR" altLang="en-US" sz="4100" b="1" dirty="0">
              <a:latin typeface="+mn-ea"/>
              <a:ea typeface="+mn-ea"/>
            </a:endParaRPr>
          </a:p>
        </p:txBody>
      </p:sp>
      <p:pic>
        <p:nvPicPr>
          <p:cNvPr id="10" name="Picture 6" descr="세포 픽셀, 세미나, 컨퍼런스, 회의 테이블, 팀워크, 팀, 그룹 토론">
            <a:extLst>
              <a:ext uri="{FF2B5EF4-FFF2-40B4-BE49-F238E27FC236}">
                <a16:creationId xmlns:a16="http://schemas.microsoft.com/office/drawing/2014/main" id="{385B2B25-84AD-46CA-8C51-CA5CCE778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2360" y="3511551"/>
            <a:ext cx="5454379" cy="32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62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K8s SIG-Docs Korean Localization Team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7A0182D-313C-9843-AA77-28D2BC31EAF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434126" y="1003367"/>
            <a:ext cx="2590800" cy="5689600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B5AE685C-9F3D-9341-B18F-262DDC9C21D3}"/>
              </a:ext>
            </a:extLst>
          </p:cNvPr>
          <p:cNvSpPr/>
          <p:nvPr/>
        </p:nvSpPr>
        <p:spPr>
          <a:xfrm>
            <a:off x="10251330" y="3614739"/>
            <a:ext cx="371550" cy="28538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id="{D46887D4-FDD4-9A49-A4E7-BD7B5E5AEE26}"/>
              </a:ext>
            </a:extLst>
          </p:cNvPr>
          <p:cNvSpPr/>
          <p:nvPr/>
        </p:nvSpPr>
        <p:spPr>
          <a:xfrm>
            <a:off x="9444816" y="1003367"/>
            <a:ext cx="856777" cy="25393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68813EEB-46F2-C342-87A0-71B1CB05ECF2}"/>
              </a:ext>
            </a:extLst>
          </p:cNvPr>
          <p:cNvSpPr/>
          <p:nvPr/>
        </p:nvSpPr>
        <p:spPr>
          <a:xfrm>
            <a:off x="9873203" y="5310189"/>
            <a:ext cx="556669" cy="28538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140F328-5ED4-6D4A-A7E4-0C333D91230D}"/>
              </a:ext>
            </a:extLst>
          </p:cNvPr>
          <p:cNvSpPr/>
          <p:nvPr/>
        </p:nvSpPr>
        <p:spPr>
          <a:xfrm>
            <a:off x="4720964" y="1085594"/>
            <a:ext cx="3978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ko-KR" sz="2800" b="1" dirty="0">
                <a:latin typeface="+mj-ea"/>
                <a:ea typeface="+mj-ea"/>
              </a:rPr>
              <a:t>Since, April 2018</a:t>
            </a:r>
          </a:p>
        </p:txBody>
      </p:sp>
      <p:sp>
        <p:nvSpPr>
          <p:cNvPr id="38" name="모서리가 둥근 직사각형 22">
            <a:extLst>
              <a:ext uri="{FF2B5EF4-FFF2-40B4-BE49-F238E27FC236}">
                <a16:creationId xmlns:a16="http://schemas.microsoft.com/office/drawing/2014/main" id="{D627F738-61D2-4F49-B72A-B1829BEC64E5}"/>
              </a:ext>
            </a:extLst>
          </p:cNvPr>
          <p:cNvSpPr/>
          <p:nvPr/>
        </p:nvSpPr>
        <p:spPr>
          <a:xfrm>
            <a:off x="9873203" y="5975820"/>
            <a:ext cx="806420" cy="28538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782C9A1-0B69-44B9-B8EE-924A4680E35E}"/>
              </a:ext>
            </a:extLst>
          </p:cNvPr>
          <p:cNvSpPr/>
          <p:nvPr/>
        </p:nvSpPr>
        <p:spPr>
          <a:xfrm>
            <a:off x="143605" y="1157758"/>
            <a:ext cx="94235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fontAlgn="base"/>
            <a:r>
              <a:rPr lang="en-US" altLang="ko-KR" sz="2400" b="1" dirty="0">
                <a:solidFill>
                  <a:srgbClr val="000000"/>
                </a:solidFill>
                <a:latin typeface="+mn-ea"/>
              </a:rPr>
              <a:t>Lead</a:t>
            </a:r>
            <a:endParaRPr lang="ko-KR" altLang="en-US" sz="2400" b="1" dirty="0">
              <a:solidFill>
                <a:srgbClr val="000000"/>
              </a:solidFill>
              <a:latin typeface="+mn-ea"/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000000"/>
                </a:solidFill>
                <a:latin typeface="+mn-ea"/>
              </a:rPr>
              <a:t>손석호 </a:t>
            </a:r>
            <a:endParaRPr lang="en-US" altLang="ko-KR" sz="2400" b="1" dirty="0">
              <a:solidFill>
                <a:srgbClr val="000000"/>
              </a:solidFill>
              <a:latin typeface="+mn-ea"/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emeritus: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이덕준</a:t>
            </a:r>
            <a:endParaRPr lang="ko-KR" altLang="en-US" sz="2400" dirty="0">
              <a:solidFill>
                <a:srgbClr val="000000"/>
              </a:solidFill>
              <a:latin typeface="+mn-ea"/>
            </a:endParaRPr>
          </a:p>
          <a:p>
            <a:pPr marL="457200" fontAlgn="base"/>
            <a:r>
              <a:rPr lang="en-US" altLang="ko-KR" sz="2400" b="1" dirty="0">
                <a:solidFill>
                  <a:srgbClr val="000000"/>
                </a:solidFill>
                <a:latin typeface="+mn-ea"/>
              </a:rPr>
              <a:t>Approver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이덕준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최영락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손석호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육용수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서지훈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윤평호</a:t>
            </a:r>
            <a:endParaRPr lang="ko-KR" altLang="en-US" sz="2400" dirty="0">
              <a:solidFill>
                <a:srgbClr val="000000"/>
              </a:solidFill>
              <a:latin typeface="+mn-ea"/>
            </a:endParaRP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former: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강주희</a:t>
            </a:r>
          </a:p>
          <a:p>
            <a:pPr marL="457200" fontAlgn="base"/>
            <a:r>
              <a:rPr lang="en-US" altLang="ko-KR" sz="2400" b="1" dirty="0">
                <a:solidFill>
                  <a:srgbClr val="000000"/>
                </a:solidFill>
                <a:latin typeface="+mn-ea"/>
              </a:rPr>
              <a:t>Reviewer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이덕준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최영락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손석호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육용수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윤평호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서지훈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명제상</a:t>
            </a:r>
          </a:p>
          <a:p>
            <a:pPr marL="1200150" lvl="2" indent="-285750" fontAlgn="base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former: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강주희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박재화</a:t>
            </a:r>
            <a:endParaRPr lang="ko-KR" altLang="en-US" sz="2400" dirty="0">
              <a:solidFill>
                <a:srgbClr val="000000"/>
              </a:solidFill>
              <a:latin typeface="+mn-ea"/>
            </a:endParaRPr>
          </a:p>
          <a:p>
            <a:pPr marL="457200" fontAlgn="base"/>
            <a:r>
              <a:rPr lang="en-US" altLang="ko-KR" sz="2400" b="1" dirty="0">
                <a:solidFill>
                  <a:srgbClr val="000000"/>
                </a:solidFill>
                <a:latin typeface="+mn-ea"/>
              </a:rPr>
              <a:t>Member</a:t>
            </a:r>
          </a:p>
          <a:p>
            <a:pPr marL="1257300" lvl="1" indent="-342900" fontAlgn="base"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이덕준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강주희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최영락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손석호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육용수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김영대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명제상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윤평호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나우진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김철구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고승현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서지훈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한영탁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김상홍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박진이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송원석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조홍래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김보배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윤서율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금나연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이형주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한종우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박지환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+mn-ea"/>
              </a:rPr>
              <a:t>정진우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김남욱</a:t>
            </a:r>
            <a:r>
              <a:rPr lang="en-US" altLang="ko-KR" sz="24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dirty="0" err="1">
                <a:solidFill>
                  <a:srgbClr val="000000"/>
                </a:solidFill>
                <a:latin typeface="+mn-ea"/>
              </a:rPr>
              <a:t>한종민</a:t>
            </a:r>
            <a:endParaRPr lang="ko-KR" altLang="en-US" sz="24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5505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EF72D3-9899-4954-B6CE-695D0012FCEB}"/>
              </a:ext>
            </a:extLst>
          </p:cNvPr>
          <p:cNvSpPr txBox="1">
            <a:spLocks/>
          </p:cNvSpPr>
          <p:nvPr/>
        </p:nvSpPr>
        <p:spPr>
          <a:xfrm>
            <a:off x="383460" y="0"/>
            <a:ext cx="9989574" cy="80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Manage quality of localization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F18C62E-B287-FE44-9122-77E5E96C9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25"/>
          <a:stretch/>
        </p:blipFill>
        <p:spPr>
          <a:xfrm>
            <a:off x="234958" y="892578"/>
            <a:ext cx="4670201" cy="327605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B2BE25A-C497-D449-9CFA-4BA9C11AC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84" y="4270728"/>
            <a:ext cx="4323775" cy="211836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8C35AE3-C49E-4D42-A886-47A2D9532C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064"/>
          <a:stretch/>
        </p:blipFill>
        <p:spPr>
          <a:xfrm>
            <a:off x="5521665" y="936614"/>
            <a:ext cx="5008051" cy="366586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E60F89E-4685-2841-B2CB-1A923626A9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2" r="11037"/>
          <a:stretch/>
        </p:blipFill>
        <p:spPr>
          <a:xfrm>
            <a:off x="5188590" y="4732849"/>
            <a:ext cx="5341125" cy="105835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49C7C3B-E0F4-0B44-B6B3-6AF40CEA8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187" y="5791200"/>
            <a:ext cx="3327400" cy="5715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AF933A6-6AC0-1246-8C2D-7D2C15107C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772" r="1192" b="9825"/>
          <a:stretch/>
        </p:blipFill>
        <p:spPr>
          <a:xfrm>
            <a:off x="5649271" y="6304546"/>
            <a:ext cx="3639108" cy="465221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4E271FFC-2C32-9C49-825E-B02BE4395C96}"/>
              </a:ext>
            </a:extLst>
          </p:cNvPr>
          <p:cNvSpPr/>
          <p:nvPr/>
        </p:nvSpPr>
        <p:spPr>
          <a:xfrm>
            <a:off x="487244" y="6389088"/>
            <a:ext cx="4165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Make a PR (Pull-Request) to localize a doc</a:t>
            </a:r>
            <a:endParaRPr lang="ko-KR" altLang="en-US" b="1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5E5349A-5F81-1E46-8D03-ACBE021C7817}"/>
              </a:ext>
            </a:extLst>
          </p:cNvPr>
          <p:cNvSpPr/>
          <p:nvPr/>
        </p:nvSpPr>
        <p:spPr>
          <a:xfrm>
            <a:off x="10529717" y="1679144"/>
            <a:ext cx="1161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7030A0"/>
                </a:solidFill>
              </a:rPr>
              <a:t>Review #1</a:t>
            </a:r>
            <a:endParaRPr lang="ko-KR" altLang="en-US" b="1" dirty="0">
              <a:solidFill>
                <a:srgbClr val="7030A0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17300350-ECAD-E744-BD97-09362E7F3D25}"/>
              </a:ext>
            </a:extLst>
          </p:cNvPr>
          <p:cNvSpPr/>
          <p:nvPr/>
        </p:nvSpPr>
        <p:spPr>
          <a:xfrm>
            <a:off x="10529717" y="3555897"/>
            <a:ext cx="1161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7030A0"/>
                </a:solidFill>
              </a:rPr>
              <a:t>Review #2</a:t>
            </a:r>
            <a:endParaRPr lang="ko-KR" altLang="en-US" b="1" dirty="0">
              <a:solidFill>
                <a:srgbClr val="7030A0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4B924F9-5F8E-654E-B5AA-CB7CB535F478}"/>
              </a:ext>
            </a:extLst>
          </p:cNvPr>
          <p:cNvSpPr/>
          <p:nvPr/>
        </p:nvSpPr>
        <p:spPr>
          <a:xfrm>
            <a:off x="10529715" y="5207617"/>
            <a:ext cx="15759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LGTM</a:t>
            </a:r>
          </a:p>
          <a:p>
            <a:r>
              <a:rPr lang="en-US" altLang="ko-KR" sz="1400" b="1" dirty="0"/>
              <a:t>(looks good to me)</a:t>
            </a:r>
          </a:p>
          <a:p>
            <a:endParaRPr lang="ko-KR" altLang="en-US" b="1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DAC2E3A-119B-D549-BB23-23FF80F55FF0}"/>
              </a:ext>
            </a:extLst>
          </p:cNvPr>
          <p:cNvSpPr/>
          <p:nvPr/>
        </p:nvSpPr>
        <p:spPr>
          <a:xfrm>
            <a:off x="10529716" y="2543776"/>
            <a:ext cx="1270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Revision #1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9E56F33-D2E6-9D48-9F53-CB7D0285F78A}"/>
              </a:ext>
            </a:extLst>
          </p:cNvPr>
          <p:cNvSpPr/>
          <p:nvPr/>
        </p:nvSpPr>
        <p:spPr>
          <a:xfrm>
            <a:off x="10529717" y="4298333"/>
            <a:ext cx="1270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Revision #2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A9ED78A-A734-F141-8DB5-C09DF96E32E3}"/>
              </a:ext>
            </a:extLst>
          </p:cNvPr>
          <p:cNvSpPr/>
          <p:nvPr/>
        </p:nvSpPr>
        <p:spPr>
          <a:xfrm>
            <a:off x="10529715" y="5911267"/>
            <a:ext cx="160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Approve</a:t>
            </a:r>
          </a:p>
          <a:p>
            <a:r>
              <a:rPr lang="en-US" altLang="ko-KR" sz="1400" b="1" dirty="0"/>
              <a:t>(merge)</a:t>
            </a:r>
            <a:endParaRPr lang="ko-KR" altLang="en-US" sz="1400" dirty="0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1172455-72F3-467E-A9AE-291111AC9B6D}"/>
              </a:ext>
            </a:extLst>
          </p:cNvPr>
          <p:cNvCxnSpPr/>
          <p:nvPr/>
        </p:nvCxnSpPr>
        <p:spPr>
          <a:xfrm>
            <a:off x="5087156" y="892578"/>
            <a:ext cx="0" cy="582180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90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A3D68F8-59DE-410C-BE85-4F510488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44" y="154669"/>
            <a:ext cx="7963793" cy="6508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7AEB59E-2402-4CE0-B94D-690C2C50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0" y="1968120"/>
            <a:ext cx="3850888" cy="3061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화살표: 위로 굽음 7">
            <a:extLst>
              <a:ext uri="{FF2B5EF4-FFF2-40B4-BE49-F238E27FC236}">
                <a16:creationId xmlns:a16="http://schemas.microsoft.com/office/drawing/2014/main" id="{4C53C2EE-789E-4BCD-8CD6-DF8BB9AAC379}"/>
              </a:ext>
            </a:extLst>
          </p:cNvPr>
          <p:cNvSpPr/>
          <p:nvPr/>
        </p:nvSpPr>
        <p:spPr>
          <a:xfrm rot="5400000">
            <a:off x="1798320" y="5292438"/>
            <a:ext cx="829056" cy="81686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F7089A7-9C88-4836-A7FD-3256D694F2D8}"/>
              </a:ext>
            </a:extLst>
          </p:cNvPr>
          <p:cNvSpPr/>
          <p:nvPr/>
        </p:nvSpPr>
        <p:spPr>
          <a:xfrm>
            <a:off x="1593170" y="6293583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/>
              <a:t>기계 번역</a:t>
            </a:r>
            <a:endParaRPr lang="ko-KR" altLang="en-US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246E2909-044B-4B52-854E-DD69FE42AB6C}"/>
                  </a:ext>
                </a:extLst>
              </p14:cNvPr>
              <p14:cNvContentPartPr/>
              <p14:nvPr/>
            </p14:nvContentPartPr>
            <p14:xfrm>
              <a:off x="6230016" y="1802520"/>
              <a:ext cx="547920" cy="26640"/>
            </p14:xfrm>
          </p:contentPart>
        </mc:Choice>
        <mc:Fallback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246E2909-044B-4B52-854E-DD69FE42AB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6016" y="1694520"/>
                <a:ext cx="65556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5D6C6E2A-6C70-4EBB-9F05-601C1D83A994}"/>
                  </a:ext>
                </a:extLst>
              </p14:cNvPr>
              <p14:cNvContentPartPr/>
              <p14:nvPr/>
            </p14:nvContentPartPr>
            <p14:xfrm>
              <a:off x="6241896" y="1938240"/>
              <a:ext cx="547560" cy="29880"/>
            </p14:xfrm>
          </p:contentPart>
        </mc:Choice>
        <mc:Fallback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5D6C6E2A-6C70-4EBB-9F05-601C1D83A99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87896" y="1830600"/>
                <a:ext cx="6552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E310CCE1-7768-4671-82CA-8F25DA84B13B}"/>
                  </a:ext>
                </a:extLst>
              </p14:cNvPr>
              <p14:cNvContentPartPr/>
              <p14:nvPr/>
            </p14:nvContentPartPr>
            <p14:xfrm>
              <a:off x="6205536" y="2023560"/>
              <a:ext cx="658080" cy="36000"/>
            </p14:xfrm>
          </p:contentPart>
        </mc:Choice>
        <mc:Fallback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E310CCE1-7768-4671-82CA-8F25DA84B1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51536" y="1915560"/>
                <a:ext cx="76572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잉크 15">
                <a:extLst>
                  <a:ext uri="{FF2B5EF4-FFF2-40B4-BE49-F238E27FC236}">
                    <a16:creationId xmlns:a16="http://schemas.microsoft.com/office/drawing/2014/main" id="{FE4B9BC6-4E00-47E3-9E2C-7B7E5BB44F16}"/>
                  </a:ext>
                </a:extLst>
              </p14:cNvPr>
              <p14:cNvContentPartPr/>
              <p14:nvPr/>
            </p14:nvContentPartPr>
            <p14:xfrm>
              <a:off x="1097136" y="2785782"/>
              <a:ext cx="474840" cy="25920"/>
            </p14:xfrm>
          </p:contentPart>
        </mc:Choice>
        <mc:Fallback>
          <p:pic>
            <p:nvPicPr>
              <p:cNvPr id="16" name="잉크 15">
                <a:extLst>
                  <a:ext uri="{FF2B5EF4-FFF2-40B4-BE49-F238E27FC236}">
                    <a16:creationId xmlns:a16="http://schemas.microsoft.com/office/drawing/2014/main" id="{FE4B9BC6-4E00-47E3-9E2C-7B7E5BB44F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3136" y="2677782"/>
                <a:ext cx="582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잉크 16">
                <a:extLst>
                  <a:ext uri="{FF2B5EF4-FFF2-40B4-BE49-F238E27FC236}">
                    <a16:creationId xmlns:a16="http://schemas.microsoft.com/office/drawing/2014/main" id="{703C330E-BEC1-40FB-A9B6-DD69A4071232}"/>
                  </a:ext>
                </a:extLst>
              </p14:cNvPr>
              <p14:cNvContentPartPr/>
              <p14:nvPr/>
            </p14:nvContentPartPr>
            <p14:xfrm>
              <a:off x="6766056" y="1828440"/>
              <a:ext cx="57960" cy="360"/>
            </p14:xfrm>
          </p:contentPart>
        </mc:Choice>
        <mc:Fallback>
          <p:pic>
            <p:nvPicPr>
              <p:cNvPr id="17" name="잉크 16">
                <a:extLst>
                  <a:ext uri="{FF2B5EF4-FFF2-40B4-BE49-F238E27FC236}">
                    <a16:creationId xmlns:a16="http://schemas.microsoft.com/office/drawing/2014/main" id="{703C330E-BEC1-40FB-A9B6-DD69A40712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12416" y="1720800"/>
                <a:ext cx="165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9" name="잉크 28">
                <a:extLst>
                  <a:ext uri="{FF2B5EF4-FFF2-40B4-BE49-F238E27FC236}">
                    <a16:creationId xmlns:a16="http://schemas.microsoft.com/office/drawing/2014/main" id="{1E2CC517-3B18-4110-B6AA-45447457F5B2}"/>
                  </a:ext>
                </a:extLst>
              </p14:cNvPr>
              <p14:cNvContentPartPr/>
              <p14:nvPr/>
            </p14:nvContentPartPr>
            <p14:xfrm>
              <a:off x="6230016" y="3558960"/>
              <a:ext cx="438120" cy="25560"/>
            </p14:xfrm>
          </p:contentPart>
        </mc:Choice>
        <mc:Fallback>
          <p:pic>
            <p:nvPicPr>
              <p:cNvPr id="29" name="잉크 28">
                <a:extLst>
                  <a:ext uri="{FF2B5EF4-FFF2-40B4-BE49-F238E27FC236}">
                    <a16:creationId xmlns:a16="http://schemas.microsoft.com/office/drawing/2014/main" id="{1E2CC517-3B18-4110-B6AA-45447457F5B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76016" y="3451320"/>
                <a:ext cx="5457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0" name="잉크 29">
                <a:extLst>
                  <a:ext uri="{FF2B5EF4-FFF2-40B4-BE49-F238E27FC236}">
                    <a16:creationId xmlns:a16="http://schemas.microsoft.com/office/drawing/2014/main" id="{8E35B0E8-6262-4908-A7DB-9A9CBA0A4759}"/>
                  </a:ext>
                </a:extLst>
              </p14:cNvPr>
              <p14:cNvContentPartPr/>
              <p14:nvPr/>
            </p14:nvContentPartPr>
            <p14:xfrm>
              <a:off x="6254136" y="3695040"/>
              <a:ext cx="425880" cy="11160"/>
            </p14:xfrm>
          </p:contentPart>
        </mc:Choice>
        <mc:Fallback>
          <p:pic>
            <p:nvPicPr>
              <p:cNvPr id="30" name="잉크 29">
                <a:extLst>
                  <a:ext uri="{FF2B5EF4-FFF2-40B4-BE49-F238E27FC236}">
                    <a16:creationId xmlns:a16="http://schemas.microsoft.com/office/drawing/2014/main" id="{8E35B0E8-6262-4908-A7DB-9A9CBA0A475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00496" y="3587400"/>
                <a:ext cx="5335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1" name="잉크 30">
                <a:extLst>
                  <a:ext uri="{FF2B5EF4-FFF2-40B4-BE49-F238E27FC236}">
                    <a16:creationId xmlns:a16="http://schemas.microsoft.com/office/drawing/2014/main" id="{6F9D1100-059E-4B5C-A5C6-7635CEA72A39}"/>
                  </a:ext>
                </a:extLst>
              </p14:cNvPr>
              <p14:cNvContentPartPr/>
              <p14:nvPr/>
            </p14:nvContentPartPr>
            <p14:xfrm>
              <a:off x="1072656" y="3590382"/>
              <a:ext cx="769320" cy="22320"/>
            </p14:xfrm>
          </p:contentPart>
        </mc:Choice>
        <mc:Fallback>
          <p:pic>
            <p:nvPicPr>
              <p:cNvPr id="31" name="잉크 30">
                <a:extLst>
                  <a:ext uri="{FF2B5EF4-FFF2-40B4-BE49-F238E27FC236}">
                    <a16:creationId xmlns:a16="http://schemas.microsoft.com/office/drawing/2014/main" id="{6F9D1100-059E-4B5C-A5C6-7635CEA72A3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18656" y="3482742"/>
                <a:ext cx="87696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2" name="잉크 31">
                <a:extLst>
                  <a:ext uri="{FF2B5EF4-FFF2-40B4-BE49-F238E27FC236}">
                    <a16:creationId xmlns:a16="http://schemas.microsoft.com/office/drawing/2014/main" id="{4B7ED834-8AE2-4292-B9D4-9452B52807D6}"/>
                  </a:ext>
                </a:extLst>
              </p14:cNvPr>
              <p14:cNvContentPartPr/>
              <p14:nvPr/>
            </p14:nvContentPartPr>
            <p14:xfrm>
              <a:off x="8924256" y="4364280"/>
              <a:ext cx="365040" cy="360"/>
            </p14:xfrm>
          </p:contentPart>
        </mc:Choice>
        <mc:Fallback>
          <p:pic>
            <p:nvPicPr>
              <p:cNvPr id="32" name="잉크 31">
                <a:extLst>
                  <a:ext uri="{FF2B5EF4-FFF2-40B4-BE49-F238E27FC236}">
                    <a16:creationId xmlns:a16="http://schemas.microsoft.com/office/drawing/2014/main" id="{4B7ED834-8AE2-4292-B9D4-9452B52807D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70256" y="4256640"/>
                <a:ext cx="4726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3" name="잉크 32">
                <a:extLst>
                  <a:ext uri="{FF2B5EF4-FFF2-40B4-BE49-F238E27FC236}">
                    <a16:creationId xmlns:a16="http://schemas.microsoft.com/office/drawing/2014/main" id="{EB2F7286-934D-498B-82DA-ECBFA027133B}"/>
                  </a:ext>
                </a:extLst>
              </p14:cNvPr>
              <p14:cNvContentPartPr/>
              <p14:nvPr/>
            </p14:nvContentPartPr>
            <p14:xfrm>
              <a:off x="10789416" y="4791240"/>
              <a:ext cx="645120" cy="22680"/>
            </p14:xfrm>
          </p:contentPart>
        </mc:Choice>
        <mc:Fallback>
          <p:pic>
            <p:nvPicPr>
              <p:cNvPr id="33" name="잉크 32">
                <a:extLst>
                  <a:ext uri="{FF2B5EF4-FFF2-40B4-BE49-F238E27FC236}">
                    <a16:creationId xmlns:a16="http://schemas.microsoft.com/office/drawing/2014/main" id="{EB2F7286-934D-498B-82DA-ECBFA027133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35776" y="4683240"/>
                <a:ext cx="7527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4" name="잉크 33">
                <a:extLst>
                  <a:ext uri="{FF2B5EF4-FFF2-40B4-BE49-F238E27FC236}">
                    <a16:creationId xmlns:a16="http://schemas.microsoft.com/office/drawing/2014/main" id="{515126BA-2552-42C3-9948-2B10E83C3A15}"/>
                  </a:ext>
                </a:extLst>
              </p14:cNvPr>
              <p14:cNvContentPartPr/>
              <p14:nvPr/>
            </p14:nvContentPartPr>
            <p14:xfrm>
              <a:off x="6558696" y="4961520"/>
              <a:ext cx="1525680" cy="39600"/>
            </p14:xfrm>
          </p:contentPart>
        </mc:Choice>
        <mc:Fallback>
          <p:pic>
            <p:nvPicPr>
              <p:cNvPr id="34" name="잉크 33">
                <a:extLst>
                  <a:ext uri="{FF2B5EF4-FFF2-40B4-BE49-F238E27FC236}">
                    <a16:creationId xmlns:a16="http://schemas.microsoft.com/office/drawing/2014/main" id="{515126BA-2552-42C3-9948-2B10E83C3A1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505056" y="4853520"/>
                <a:ext cx="16333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5" name="잉크 34">
                <a:extLst>
                  <a:ext uri="{FF2B5EF4-FFF2-40B4-BE49-F238E27FC236}">
                    <a16:creationId xmlns:a16="http://schemas.microsoft.com/office/drawing/2014/main" id="{434D2C75-1B04-44A9-A5A4-8341A943A626}"/>
                  </a:ext>
                </a:extLst>
              </p14:cNvPr>
              <p14:cNvContentPartPr/>
              <p14:nvPr/>
            </p14:nvContentPartPr>
            <p14:xfrm>
              <a:off x="7522056" y="6083640"/>
              <a:ext cx="305280" cy="12600"/>
            </p14:xfrm>
          </p:contentPart>
        </mc:Choice>
        <mc:Fallback>
          <p:pic>
            <p:nvPicPr>
              <p:cNvPr id="35" name="잉크 34">
                <a:extLst>
                  <a:ext uri="{FF2B5EF4-FFF2-40B4-BE49-F238E27FC236}">
                    <a16:creationId xmlns:a16="http://schemas.microsoft.com/office/drawing/2014/main" id="{434D2C75-1B04-44A9-A5A4-8341A943A62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468056" y="5975640"/>
                <a:ext cx="41292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6" name="잉크 35">
                <a:extLst>
                  <a:ext uri="{FF2B5EF4-FFF2-40B4-BE49-F238E27FC236}">
                    <a16:creationId xmlns:a16="http://schemas.microsoft.com/office/drawing/2014/main" id="{35134045-537E-4859-A0B3-5FCB573725FE}"/>
                  </a:ext>
                </a:extLst>
              </p14:cNvPr>
              <p14:cNvContentPartPr/>
              <p14:nvPr/>
            </p14:nvContentPartPr>
            <p14:xfrm>
              <a:off x="10509336" y="6083280"/>
              <a:ext cx="596520" cy="12600"/>
            </p14:xfrm>
          </p:contentPart>
        </mc:Choice>
        <mc:Fallback>
          <p:pic>
            <p:nvPicPr>
              <p:cNvPr id="36" name="잉크 35">
                <a:extLst>
                  <a:ext uri="{FF2B5EF4-FFF2-40B4-BE49-F238E27FC236}">
                    <a16:creationId xmlns:a16="http://schemas.microsoft.com/office/drawing/2014/main" id="{35134045-537E-4859-A0B3-5FCB573725F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455336" y="5975640"/>
                <a:ext cx="7041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7" name="잉크 36">
                <a:extLst>
                  <a:ext uri="{FF2B5EF4-FFF2-40B4-BE49-F238E27FC236}">
                    <a16:creationId xmlns:a16="http://schemas.microsoft.com/office/drawing/2014/main" id="{D40E4B0F-D97B-4B55-B328-014F62310D2E}"/>
                  </a:ext>
                </a:extLst>
              </p14:cNvPr>
              <p14:cNvContentPartPr/>
              <p14:nvPr/>
            </p14:nvContentPartPr>
            <p14:xfrm>
              <a:off x="4827456" y="4877640"/>
              <a:ext cx="189360" cy="25560"/>
            </p14:xfrm>
          </p:contentPart>
        </mc:Choice>
        <mc:Fallback>
          <p:pic>
            <p:nvPicPr>
              <p:cNvPr id="37" name="잉크 36">
                <a:extLst>
                  <a:ext uri="{FF2B5EF4-FFF2-40B4-BE49-F238E27FC236}">
                    <a16:creationId xmlns:a16="http://schemas.microsoft.com/office/drawing/2014/main" id="{D40E4B0F-D97B-4B55-B328-014F62310D2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773816" y="4769640"/>
                <a:ext cx="29700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8" name="잉크 37">
                <a:extLst>
                  <a:ext uri="{FF2B5EF4-FFF2-40B4-BE49-F238E27FC236}">
                    <a16:creationId xmlns:a16="http://schemas.microsoft.com/office/drawing/2014/main" id="{802E982D-0A86-4948-BE4E-46A941DD7310}"/>
                  </a:ext>
                </a:extLst>
              </p14:cNvPr>
              <p14:cNvContentPartPr/>
              <p14:nvPr/>
            </p14:nvContentPartPr>
            <p14:xfrm>
              <a:off x="8350776" y="389880"/>
              <a:ext cx="924120" cy="50040"/>
            </p14:xfrm>
          </p:contentPart>
        </mc:Choice>
        <mc:Fallback>
          <p:pic>
            <p:nvPicPr>
              <p:cNvPr id="38" name="잉크 37">
                <a:extLst>
                  <a:ext uri="{FF2B5EF4-FFF2-40B4-BE49-F238E27FC236}">
                    <a16:creationId xmlns:a16="http://schemas.microsoft.com/office/drawing/2014/main" id="{802E982D-0A86-4948-BE4E-46A941DD73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97136" y="281880"/>
                <a:ext cx="103176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9" name="잉크 38">
                <a:extLst>
                  <a:ext uri="{FF2B5EF4-FFF2-40B4-BE49-F238E27FC236}">
                    <a16:creationId xmlns:a16="http://schemas.microsoft.com/office/drawing/2014/main" id="{74948DF3-C180-4DB6-9437-C4EE86577679}"/>
                  </a:ext>
                </a:extLst>
              </p14:cNvPr>
              <p14:cNvContentPartPr/>
              <p14:nvPr/>
            </p14:nvContentPartPr>
            <p14:xfrm>
              <a:off x="1535616" y="2039502"/>
              <a:ext cx="559800" cy="15120"/>
            </p14:xfrm>
          </p:contentPart>
        </mc:Choice>
        <mc:Fallback>
          <p:pic>
            <p:nvPicPr>
              <p:cNvPr id="39" name="잉크 38">
                <a:extLst>
                  <a:ext uri="{FF2B5EF4-FFF2-40B4-BE49-F238E27FC236}">
                    <a16:creationId xmlns:a16="http://schemas.microsoft.com/office/drawing/2014/main" id="{74948DF3-C180-4DB6-9437-C4EE8657767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481976" y="1931502"/>
                <a:ext cx="667440" cy="23076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itle 1">
            <a:extLst>
              <a:ext uri="{FF2B5EF4-FFF2-40B4-BE49-F238E27FC236}">
                <a16:creationId xmlns:a16="http://schemas.microsoft.com/office/drawing/2014/main" id="{7C797167-247C-4A1E-9CE3-D21F80569913}"/>
              </a:ext>
            </a:extLst>
          </p:cNvPr>
          <p:cNvSpPr txBox="1">
            <a:spLocks/>
          </p:cNvSpPr>
          <p:nvPr/>
        </p:nvSpPr>
        <p:spPr>
          <a:xfrm>
            <a:off x="169972" y="36560"/>
            <a:ext cx="3850888" cy="1548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ko-KR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시대</a:t>
            </a:r>
            <a:endParaRPr lang="en-US" altLang="ko-K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그러나 아직은</a:t>
            </a: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..)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524563-FE7E-4F5D-B1F4-0AD0AD9174B6}"/>
              </a:ext>
            </a:extLst>
          </p:cNvPr>
          <p:cNvSpPr txBox="1"/>
          <p:nvPr/>
        </p:nvSpPr>
        <p:spPr>
          <a:xfrm>
            <a:off x="7875600" y="1457417"/>
            <a:ext cx="4023858" cy="878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/>
              <a:t>기계번역을 어떻게 신뢰하지</a:t>
            </a:r>
            <a:r>
              <a:rPr lang="en-US" altLang="ko-KR" b="1" dirty="0"/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/>
              <a:t>원문에 오류가 있다면 누가 </a:t>
            </a:r>
            <a:r>
              <a:rPr lang="ko-KR" altLang="en-US" b="1" dirty="0" err="1"/>
              <a:t>고치치</a:t>
            </a:r>
            <a:r>
              <a:rPr lang="en-US" altLang="ko-KR" b="1" dirty="0"/>
              <a:t>?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52693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7C797167-247C-4A1E-9CE3-D21F80569913}"/>
              </a:ext>
            </a:extLst>
          </p:cNvPr>
          <p:cNvSpPr txBox="1">
            <a:spLocks/>
          </p:cNvSpPr>
          <p:nvPr/>
        </p:nvSpPr>
        <p:spPr>
          <a:xfrm>
            <a:off x="95120" y="128460"/>
            <a:ext cx="3815714" cy="1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ko-KR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시대</a:t>
            </a:r>
            <a:endParaRPr lang="en-US" altLang="ko-K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순전히 기여에 의한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4C0B70A-0AC8-4CC4-80A1-C36DBD476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74" y="339600"/>
            <a:ext cx="7516956" cy="6432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6B316D2-6832-4345-89CE-A123336F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0" y="1968120"/>
            <a:ext cx="3850888" cy="3061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화살표: 위로 굽음 25">
            <a:extLst>
              <a:ext uri="{FF2B5EF4-FFF2-40B4-BE49-F238E27FC236}">
                <a16:creationId xmlns:a16="http://schemas.microsoft.com/office/drawing/2014/main" id="{9FCFAC47-A4AF-4737-8EF8-223ADE2F8699}"/>
              </a:ext>
            </a:extLst>
          </p:cNvPr>
          <p:cNvSpPr/>
          <p:nvPr/>
        </p:nvSpPr>
        <p:spPr>
          <a:xfrm rot="5400000">
            <a:off x="1798320" y="5292438"/>
            <a:ext cx="829056" cy="81686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CA2B72C-D505-4842-9825-09DEEFD227F8}"/>
              </a:ext>
            </a:extLst>
          </p:cNvPr>
          <p:cNvSpPr/>
          <p:nvPr/>
        </p:nvSpPr>
        <p:spPr>
          <a:xfrm>
            <a:off x="1041694" y="6293583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/>
              <a:t>피어 번역 </a:t>
            </a:r>
            <a:r>
              <a:rPr lang="en-US" altLang="ko-KR" b="1" dirty="0"/>
              <a:t>/ </a:t>
            </a:r>
            <a:r>
              <a:rPr lang="ko-KR" altLang="en-US" b="1" dirty="0"/>
              <a:t>피어 리뷰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16FCCA31-E6C4-4441-B561-588F4E48D7BD}"/>
                  </a:ext>
                </a:extLst>
              </p14:cNvPr>
              <p14:cNvContentPartPr/>
              <p14:nvPr/>
            </p14:nvContentPartPr>
            <p14:xfrm>
              <a:off x="4483296" y="962160"/>
              <a:ext cx="3212280" cy="293400"/>
            </p14:xfrm>
          </p:contentPart>
        </mc:Choice>
        <mc:Fallback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16FCCA31-E6C4-4441-B561-588F4E48D7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7656" y="890160"/>
                <a:ext cx="328392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C364E50F-4A36-463E-9A09-21F5F8360FC5}"/>
                  </a:ext>
                </a:extLst>
              </p14:cNvPr>
              <p14:cNvContentPartPr/>
              <p14:nvPr/>
            </p14:nvContentPartPr>
            <p14:xfrm>
              <a:off x="4485096" y="3175800"/>
              <a:ext cx="612360" cy="237960"/>
            </p14:xfrm>
          </p:contentPart>
        </mc:Choice>
        <mc:Fallback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C364E50F-4A36-463E-9A09-21F5F8360F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49096" y="3103800"/>
                <a:ext cx="68400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65D2DF5A-A51C-4875-A81B-AFDCE88D8943}"/>
                  </a:ext>
                </a:extLst>
              </p14:cNvPr>
              <p14:cNvContentPartPr/>
              <p14:nvPr/>
            </p14:nvContentPartPr>
            <p14:xfrm>
              <a:off x="5522616" y="6119160"/>
              <a:ext cx="1061280" cy="99720"/>
            </p14:xfrm>
          </p:contentPart>
        </mc:Choice>
        <mc:Fallback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65D2DF5A-A51C-4875-A81B-AFDCE88D8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86976" y="6047520"/>
                <a:ext cx="11329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잉크 6">
                <a:extLst>
                  <a:ext uri="{FF2B5EF4-FFF2-40B4-BE49-F238E27FC236}">
                    <a16:creationId xmlns:a16="http://schemas.microsoft.com/office/drawing/2014/main" id="{0CFA483F-2084-4DC6-B48F-2F285ACAC25E}"/>
                  </a:ext>
                </a:extLst>
              </p14:cNvPr>
              <p14:cNvContentPartPr/>
              <p14:nvPr/>
            </p14:nvContentPartPr>
            <p14:xfrm>
              <a:off x="9276696" y="6068760"/>
              <a:ext cx="1429560" cy="160560"/>
            </p14:xfrm>
          </p:contentPart>
        </mc:Choice>
        <mc:Fallback>
          <p:pic>
            <p:nvPicPr>
              <p:cNvPr id="7" name="잉크 6">
                <a:extLst>
                  <a:ext uri="{FF2B5EF4-FFF2-40B4-BE49-F238E27FC236}">
                    <a16:creationId xmlns:a16="http://schemas.microsoft.com/office/drawing/2014/main" id="{0CFA483F-2084-4DC6-B48F-2F285ACAC25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41056" y="5996760"/>
                <a:ext cx="150120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64EC70FA-1D39-4696-B2BF-1FA2E956F240}"/>
                  </a:ext>
                </a:extLst>
              </p14:cNvPr>
              <p14:cNvContentPartPr/>
              <p14:nvPr/>
            </p14:nvContentPartPr>
            <p14:xfrm>
              <a:off x="9058536" y="4133040"/>
              <a:ext cx="693720" cy="37440"/>
            </p14:xfrm>
          </p:contentPart>
        </mc:Choice>
        <mc:Fallback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64EC70FA-1D39-4696-B2BF-1FA2E956F24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22536" y="4061040"/>
                <a:ext cx="765360" cy="1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254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Manage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branch and millstone</a:t>
            </a:r>
          </a:p>
        </p:txBody>
      </p:sp>
      <p:sp>
        <p:nvSpPr>
          <p:cNvPr id="42" name="타원 41"/>
          <p:cNvSpPr/>
          <p:nvPr/>
        </p:nvSpPr>
        <p:spPr>
          <a:xfrm>
            <a:off x="318868" y="2626987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1311181" y="2626987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2358100" y="2626987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3387943" y="2626987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1963486" y="3722108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2782054" y="3722108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0" name="직선 화살표 연결선 49"/>
          <p:cNvCxnSpPr>
            <a:stCxn id="42" idx="6"/>
            <a:endCxn id="43" idx="2"/>
          </p:cNvCxnSpPr>
          <p:nvPr/>
        </p:nvCxnSpPr>
        <p:spPr>
          <a:xfrm>
            <a:off x="706064" y="2820585"/>
            <a:ext cx="60511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구부러진 연결선 55"/>
          <p:cNvCxnSpPr>
            <a:stCxn id="43" idx="4"/>
            <a:endCxn id="46" idx="2"/>
          </p:cNvCxnSpPr>
          <p:nvPr/>
        </p:nvCxnSpPr>
        <p:spPr>
          <a:xfrm rot="16200000" flipH="1">
            <a:off x="1283371" y="3235590"/>
            <a:ext cx="901523" cy="45870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6BE37F0-B9F2-4033-A551-5C6EB73DBB1C}"/>
              </a:ext>
            </a:extLst>
          </p:cNvPr>
          <p:cNvSpPr txBox="1"/>
          <p:nvPr/>
        </p:nvSpPr>
        <p:spPr>
          <a:xfrm>
            <a:off x="16625" y="3014183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master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(1.27)</a:t>
            </a:r>
            <a:endParaRPr lang="ko-KR" altLang="en-US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BE37F0-B9F2-4033-A551-5C6EB73DBB1C}"/>
              </a:ext>
            </a:extLst>
          </p:cNvPr>
          <p:cNvSpPr txBox="1"/>
          <p:nvPr/>
        </p:nvSpPr>
        <p:spPr>
          <a:xfrm>
            <a:off x="1429672" y="419554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dev-1.27-ko.1 (3W)</a:t>
            </a:r>
          </a:p>
        </p:txBody>
      </p:sp>
      <p:cxnSp>
        <p:nvCxnSpPr>
          <p:cNvPr id="59" name="직선 화살표 연결선 58"/>
          <p:cNvCxnSpPr>
            <a:stCxn id="46" idx="6"/>
            <a:endCxn id="47" idx="2"/>
          </p:cNvCxnSpPr>
          <p:nvPr/>
        </p:nvCxnSpPr>
        <p:spPr>
          <a:xfrm>
            <a:off x="2350682" y="3915706"/>
            <a:ext cx="4313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61"/>
          <p:cNvCxnSpPr>
            <a:stCxn id="47" idx="6"/>
            <a:endCxn id="45" idx="4"/>
          </p:cNvCxnSpPr>
          <p:nvPr/>
        </p:nvCxnSpPr>
        <p:spPr>
          <a:xfrm flipV="1">
            <a:off x="3169250" y="3014183"/>
            <a:ext cx="412291" cy="901523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>
            <a:stCxn id="43" idx="6"/>
            <a:endCxn id="44" idx="2"/>
          </p:cNvCxnSpPr>
          <p:nvPr/>
        </p:nvCxnSpPr>
        <p:spPr>
          <a:xfrm>
            <a:off x="1698377" y="2820585"/>
            <a:ext cx="6597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/>
          <p:cNvCxnSpPr>
            <a:stCxn id="44" idx="6"/>
            <a:endCxn id="45" idx="2"/>
          </p:cNvCxnSpPr>
          <p:nvPr/>
        </p:nvCxnSpPr>
        <p:spPr>
          <a:xfrm>
            <a:off x="2745296" y="2820585"/>
            <a:ext cx="6426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화살표 연결선 128"/>
          <p:cNvCxnSpPr/>
          <p:nvPr/>
        </p:nvCxnSpPr>
        <p:spPr>
          <a:xfrm>
            <a:off x="3978281" y="2820586"/>
            <a:ext cx="40658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타원 183"/>
          <p:cNvSpPr/>
          <p:nvPr/>
        </p:nvSpPr>
        <p:spPr>
          <a:xfrm>
            <a:off x="4584654" y="2626988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5" name="타원 184"/>
          <p:cNvSpPr/>
          <p:nvPr/>
        </p:nvSpPr>
        <p:spPr>
          <a:xfrm>
            <a:off x="5618694" y="2626988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6" name="타원 185"/>
          <p:cNvSpPr/>
          <p:nvPr/>
        </p:nvSpPr>
        <p:spPr>
          <a:xfrm>
            <a:off x="6661416" y="2626988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7" name="타원 186"/>
          <p:cNvSpPr/>
          <p:nvPr/>
        </p:nvSpPr>
        <p:spPr>
          <a:xfrm>
            <a:off x="5236959" y="3722109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" name="타원 187"/>
          <p:cNvSpPr/>
          <p:nvPr/>
        </p:nvSpPr>
        <p:spPr>
          <a:xfrm>
            <a:off x="6055527" y="3722109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9" name="구부러진 연결선 188"/>
          <p:cNvCxnSpPr>
            <a:stCxn id="184" idx="4"/>
            <a:endCxn id="187" idx="2"/>
          </p:cNvCxnSpPr>
          <p:nvPr/>
        </p:nvCxnSpPr>
        <p:spPr>
          <a:xfrm rot="16200000" flipH="1">
            <a:off x="4556844" y="3235591"/>
            <a:ext cx="901523" cy="45870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46BE37F0-B9F2-4033-A551-5C6EB73DBB1C}"/>
              </a:ext>
            </a:extLst>
          </p:cNvPr>
          <p:cNvSpPr txBox="1"/>
          <p:nvPr/>
        </p:nvSpPr>
        <p:spPr>
          <a:xfrm>
            <a:off x="4710492" y="41955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dev-1.27-ko.9 (3W)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cxnSp>
        <p:nvCxnSpPr>
          <p:cNvPr id="191" name="직선 화살표 연결선 190"/>
          <p:cNvCxnSpPr>
            <a:stCxn id="187" idx="6"/>
            <a:endCxn id="188" idx="2"/>
          </p:cNvCxnSpPr>
          <p:nvPr/>
        </p:nvCxnSpPr>
        <p:spPr>
          <a:xfrm>
            <a:off x="5624155" y="3915707"/>
            <a:ext cx="4313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구부러진 연결선 191"/>
          <p:cNvCxnSpPr>
            <a:stCxn id="188" idx="6"/>
            <a:endCxn id="186" idx="4"/>
          </p:cNvCxnSpPr>
          <p:nvPr/>
        </p:nvCxnSpPr>
        <p:spPr>
          <a:xfrm flipV="1">
            <a:off x="6442723" y="3014184"/>
            <a:ext cx="412291" cy="901523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직선 화살표 연결선 192"/>
          <p:cNvCxnSpPr>
            <a:stCxn id="184" idx="6"/>
            <a:endCxn id="185" idx="2"/>
          </p:cNvCxnSpPr>
          <p:nvPr/>
        </p:nvCxnSpPr>
        <p:spPr>
          <a:xfrm>
            <a:off x="4971850" y="2820586"/>
            <a:ext cx="64684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직선 화살표 연결선 193"/>
          <p:cNvCxnSpPr>
            <a:stCxn id="185" idx="6"/>
            <a:endCxn id="186" idx="2"/>
          </p:cNvCxnSpPr>
          <p:nvPr/>
        </p:nvCxnSpPr>
        <p:spPr>
          <a:xfrm>
            <a:off x="6005890" y="2820586"/>
            <a:ext cx="6555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타원 195"/>
          <p:cNvSpPr/>
          <p:nvPr/>
        </p:nvSpPr>
        <p:spPr>
          <a:xfrm>
            <a:off x="8190973" y="2626988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7" name="직선 화살표 연결선 196"/>
          <p:cNvCxnSpPr>
            <a:cxnSpLocks/>
            <a:stCxn id="186" idx="6"/>
            <a:endCxn id="109" idx="2"/>
          </p:cNvCxnSpPr>
          <p:nvPr/>
        </p:nvCxnSpPr>
        <p:spPr>
          <a:xfrm>
            <a:off x="7048612" y="2820586"/>
            <a:ext cx="38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46BE37F0-B9F2-4033-A551-5C6EB73DBB1C}"/>
              </a:ext>
            </a:extLst>
          </p:cNvPr>
          <p:cNvSpPr txBox="1"/>
          <p:nvPr/>
        </p:nvSpPr>
        <p:spPr>
          <a:xfrm>
            <a:off x="8751427" y="470808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release-1.27</a:t>
            </a:r>
            <a:endParaRPr lang="ko-KR" altLang="en-US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252" name="타원 251"/>
          <p:cNvSpPr/>
          <p:nvPr/>
        </p:nvSpPr>
        <p:spPr>
          <a:xfrm>
            <a:off x="9127502" y="2626987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3" name="타원 252"/>
          <p:cNvSpPr/>
          <p:nvPr/>
        </p:nvSpPr>
        <p:spPr>
          <a:xfrm>
            <a:off x="10174421" y="2626987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4" name="타원 253"/>
          <p:cNvSpPr/>
          <p:nvPr/>
        </p:nvSpPr>
        <p:spPr>
          <a:xfrm>
            <a:off x="11191385" y="2626987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5" name="타원 254"/>
          <p:cNvSpPr/>
          <p:nvPr/>
        </p:nvSpPr>
        <p:spPr>
          <a:xfrm>
            <a:off x="9779807" y="3722108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6" name="타원 255"/>
          <p:cNvSpPr/>
          <p:nvPr/>
        </p:nvSpPr>
        <p:spPr>
          <a:xfrm>
            <a:off x="10585496" y="3722108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7" name="직선 화살표 연결선 256"/>
          <p:cNvCxnSpPr>
            <a:stCxn id="196" idx="6"/>
            <a:endCxn id="252" idx="2"/>
          </p:cNvCxnSpPr>
          <p:nvPr/>
        </p:nvCxnSpPr>
        <p:spPr>
          <a:xfrm flipV="1">
            <a:off x="8578169" y="2820585"/>
            <a:ext cx="54933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구부러진 연결선 257"/>
          <p:cNvCxnSpPr>
            <a:stCxn id="252" idx="4"/>
            <a:endCxn id="255" idx="2"/>
          </p:cNvCxnSpPr>
          <p:nvPr/>
        </p:nvCxnSpPr>
        <p:spPr>
          <a:xfrm rot="16200000" flipH="1">
            <a:off x="9099692" y="3235590"/>
            <a:ext cx="901523" cy="45870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46BE37F0-B9F2-4033-A551-5C6EB73DBB1C}"/>
              </a:ext>
            </a:extLst>
          </p:cNvPr>
          <p:cNvSpPr txBox="1"/>
          <p:nvPr/>
        </p:nvSpPr>
        <p:spPr>
          <a:xfrm>
            <a:off x="9342071" y="419554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dev-1.28-ko.1 (3W)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cxnSp>
        <p:nvCxnSpPr>
          <p:cNvPr id="260" name="직선 화살표 연결선 259"/>
          <p:cNvCxnSpPr>
            <a:stCxn id="255" idx="6"/>
            <a:endCxn id="256" idx="2"/>
          </p:cNvCxnSpPr>
          <p:nvPr/>
        </p:nvCxnSpPr>
        <p:spPr>
          <a:xfrm>
            <a:off x="10167003" y="3915706"/>
            <a:ext cx="4184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구부러진 연결선 260"/>
          <p:cNvCxnSpPr>
            <a:stCxn id="256" idx="6"/>
            <a:endCxn id="254" idx="4"/>
          </p:cNvCxnSpPr>
          <p:nvPr/>
        </p:nvCxnSpPr>
        <p:spPr>
          <a:xfrm flipV="1">
            <a:off x="10972692" y="3014183"/>
            <a:ext cx="412291" cy="901523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직선 화살표 연결선 261"/>
          <p:cNvCxnSpPr>
            <a:stCxn id="252" idx="6"/>
            <a:endCxn id="253" idx="2"/>
          </p:cNvCxnSpPr>
          <p:nvPr/>
        </p:nvCxnSpPr>
        <p:spPr>
          <a:xfrm>
            <a:off x="9514698" y="2820585"/>
            <a:ext cx="6597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직선 화살표 연결선 262"/>
          <p:cNvCxnSpPr>
            <a:stCxn id="253" idx="6"/>
            <a:endCxn id="254" idx="2"/>
          </p:cNvCxnSpPr>
          <p:nvPr/>
        </p:nvCxnSpPr>
        <p:spPr>
          <a:xfrm>
            <a:off x="10561617" y="2820585"/>
            <a:ext cx="6297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46BE37F0-B9F2-4033-A551-5C6EB73DBB1C}"/>
              </a:ext>
            </a:extLst>
          </p:cNvPr>
          <p:cNvSpPr txBox="1"/>
          <p:nvPr/>
        </p:nvSpPr>
        <p:spPr>
          <a:xfrm>
            <a:off x="7943894" y="3014183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master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(1.28)</a:t>
            </a:r>
            <a:endParaRPr lang="ko-KR" altLang="en-US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cxnSp>
        <p:nvCxnSpPr>
          <p:cNvPr id="269" name="직선 화살표 연결선 268"/>
          <p:cNvCxnSpPr>
            <a:stCxn id="254" idx="6"/>
          </p:cNvCxnSpPr>
          <p:nvPr/>
        </p:nvCxnSpPr>
        <p:spPr>
          <a:xfrm>
            <a:off x="11578581" y="2820585"/>
            <a:ext cx="5149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타원 272"/>
          <p:cNvSpPr/>
          <p:nvPr/>
        </p:nvSpPr>
        <p:spPr>
          <a:xfrm>
            <a:off x="8479976" y="5077416"/>
            <a:ext cx="387196" cy="3871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4" name="타원 273"/>
          <p:cNvSpPr/>
          <p:nvPr/>
        </p:nvSpPr>
        <p:spPr>
          <a:xfrm>
            <a:off x="9311880" y="5077416"/>
            <a:ext cx="387196" cy="3871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5" name="타원 274"/>
          <p:cNvSpPr/>
          <p:nvPr/>
        </p:nvSpPr>
        <p:spPr>
          <a:xfrm>
            <a:off x="10143784" y="5077416"/>
            <a:ext cx="387196" cy="3871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6" name="타원 275"/>
          <p:cNvSpPr/>
          <p:nvPr/>
        </p:nvSpPr>
        <p:spPr>
          <a:xfrm>
            <a:off x="9046736" y="5741684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7" name="타원 276"/>
          <p:cNvSpPr/>
          <p:nvPr/>
        </p:nvSpPr>
        <p:spPr>
          <a:xfrm>
            <a:off x="9690302" y="5741684"/>
            <a:ext cx="387196" cy="3871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8" name="구부러진 연결선 277"/>
          <p:cNvCxnSpPr>
            <a:stCxn id="273" idx="4"/>
            <a:endCxn id="276" idx="2"/>
          </p:cNvCxnSpPr>
          <p:nvPr/>
        </p:nvCxnSpPr>
        <p:spPr>
          <a:xfrm rot="16200000" flipH="1">
            <a:off x="8624820" y="5513366"/>
            <a:ext cx="470670" cy="373162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extBox 278">
            <a:extLst>
              <a:ext uri="{FF2B5EF4-FFF2-40B4-BE49-F238E27FC236}">
                <a16:creationId xmlns:a16="http://schemas.microsoft.com/office/drawing/2014/main" id="{46BE37F0-B9F2-4033-A551-5C6EB73DBB1C}"/>
              </a:ext>
            </a:extLst>
          </p:cNvPr>
          <p:cNvSpPr txBox="1"/>
          <p:nvPr/>
        </p:nvSpPr>
        <p:spPr>
          <a:xfrm>
            <a:off x="8322281" y="6172536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dev-1.27-ko.10 (~1W)</a:t>
            </a:r>
            <a:endParaRPr lang="ko-KR" altLang="en-US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cxnSp>
        <p:nvCxnSpPr>
          <p:cNvPr id="280" name="직선 화살표 연결선 279"/>
          <p:cNvCxnSpPr>
            <a:stCxn id="276" idx="6"/>
            <a:endCxn id="277" idx="2"/>
          </p:cNvCxnSpPr>
          <p:nvPr/>
        </p:nvCxnSpPr>
        <p:spPr>
          <a:xfrm>
            <a:off x="9433932" y="5935282"/>
            <a:ext cx="2563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구부러진 연결선 280"/>
          <p:cNvCxnSpPr>
            <a:stCxn id="277" idx="6"/>
            <a:endCxn id="275" idx="4"/>
          </p:cNvCxnSpPr>
          <p:nvPr/>
        </p:nvCxnSpPr>
        <p:spPr>
          <a:xfrm flipV="1">
            <a:off x="10077498" y="5464612"/>
            <a:ext cx="259884" cy="470670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직선 화살표 연결선 281"/>
          <p:cNvCxnSpPr>
            <a:stCxn id="273" idx="6"/>
            <a:endCxn id="274" idx="2"/>
          </p:cNvCxnSpPr>
          <p:nvPr/>
        </p:nvCxnSpPr>
        <p:spPr>
          <a:xfrm>
            <a:off x="8867172" y="5271014"/>
            <a:ext cx="444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직선 화살표 연결선 282"/>
          <p:cNvCxnSpPr>
            <a:stCxn id="274" idx="6"/>
            <a:endCxn id="275" idx="2"/>
          </p:cNvCxnSpPr>
          <p:nvPr/>
        </p:nvCxnSpPr>
        <p:spPr>
          <a:xfrm>
            <a:off x="9699076" y="5271014"/>
            <a:ext cx="4447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직선 화살표 연결선 283"/>
          <p:cNvCxnSpPr>
            <a:cxnSpLocks/>
            <a:stCxn id="275" idx="6"/>
          </p:cNvCxnSpPr>
          <p:nvPr/>
        </p:nvCxnSpPr>
        <p:spPr>
          <a:xfrm>
            <a:off x="10530980" y="5271014"/>
            <a:ext cx="547887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직선 화살표 연결선 299"/>
          <p:cNvCxnSpPr/>
          <p:nvPr/>
        </p:nvCxnSpPr>
        <p:spPr>
          <a:xfrm>
            <a:off x="3978281" y="4391808"/>
            <a:ext cx="40658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11507A37-1DDF-EB4C-AB72-DDEC14452F44}"/>
              </a:ext>
            </a:extLst>
          </p:cNvPr>
          <p:cNvSpPr/>
          <p:nvPr/>
        </p:nvSpPr>
        <p:spPr>
          <a:xfrm>
            <a:off x="946191" y="6304827"/>
            <a:ext cx="6661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[Korean l10n team branching and millstone model]</a:t>
            </a:r>
            <a:endParaRPr lang="ko-KR" altLang="en-US" sz="2400" b="1" dirty="0"/>
          </a:p>
        </p:txBody>
      </p:sp>
      <p:cxnSp>
        <p:nvCxnSpPr>
          <p:cNvPr id="66" name="구부러진 연결선 210">
            <a:extLst>
              <a:ext uri="{FF2B5EF4-FFF2-40B4-BE49-F238E27FC236}">
                <a16:creationId xmlns:a16="http://schemas.microsoft.com/office/drawing/2014/main" id="{2B331B3C-15F0-4FF5-BDC1-8C60E35DD889}"/>
              </a:ext>
            </a:extLst>
          </p:cNvPr>
          <p:cNvCxnSpPr>
            <a:cxnSpLocks/>
            <a:stCxn id="42" idx="0"/>
            <a:endCxn id="70" idx="2"/>
          </p:cNvCxnSpPr>
          <p:nvPr/>
        </p:nvCxnSpPr>
        <p:spPr>
          <a:xfrm rot="5400000" flipH="1" flipV="1">
            <a:off x="552279" y="1493852"/>
            <a:ext cx="1093323" cy="1172948"/>
          </a:xfrm>
          <a:prstGeom prst="curvedConnector2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E2D71ED-C5AF-454A-8C45-7B4466D140C3}"/>
              </a:ext>
            </a:extLst>
          </p:cNvPr>
          <p:cNvSpPr txBox="1"/>
          <p:nvPr/>
        </p:nvSpPr>
        <p:spPr>
          <a:xfrm>
            <a:off x="3388869" y="94457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dev-1.28 (3M)</a:t>
            </a:r>
            <a:endParaRPr lang="ko-KR" altLang="en-US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4FFB0D6B-9C57-4B71-9E48-56FEE5504CEB}"/>
              </a:ext>
            </a:extLst>
          </p:cNvPr>
          <p:cNvSpPr/>
          <p:nvPr/>
        </p:nvSpPr>
        <p:spPr>
          <a:xfrm>
            <a:off x="1685414" y="1340066"/>
            <a:ext cx="387196" cy="3871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35F17658-C35C-4E6C-BD7B-73168A8AF762}"/>
              </a:ext>
            </a:extLst>
          </p:cNvPr>
          <p:cNvSpPr/>
          <p:nvPr/>
        </p:nvSpPr>
        <p:spPr>
          <a:xfrm>
            <a:off x="2732333" y="1340066"/>
            <a:ext cx="387196" cy="3871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8B334625-291B-4200-B599-7BEEFE104246}"/>
              </a:ext>
            </a:extLst>
          </p:cNvPr>
          <p:cNvCxnSpPr>
            <a:stCxn id="70" idx="6"/>
            <a:endCxn id="71" idx="2"/>
          </p:cNvCxnSpPr>
          <p:nvPr/>
        </p:nvCxnSpPr>
        <p:spPr>
          <a:xfrm>
            <a:off x="2072610" y="1533664"/>
            <a:ext cx="659723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6C1FE496-2A20-4C67-9DCE-520A96717685}"/>
              </a:ext>
            </a:extLst>
          </p:cNvPr>
          <p:cNvCxnSpPr>
            <a:cxnSpLocks/>
          </p:cNvCxnSpPr>
          <p:nvPr/>
        </p:nvCxnSpPr>
        <p:spPr>
          <a:xfrm>
            <a:off x="3371288" y="1533664"/>
            <a:ext cx="1772757" cy="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타원 83">
            <a:extLst>
              <a:ext uri="{FF2B5EF4-FFF2-40B4-BE49-F238E27FC236}">
                <a16:creationId xmlns:a16="http://schemas.microsoft.com/office/drawing/2014/main" id="{5F6EEFA5-8B7D-4A97-A9C7-A8C9B973F7B3}"/>
              </a:ext>
            </a:extLst>
          </p:cNvPr>
          <p:cNvSpPr/>
          <p:nvPr/>
        </p:nvSpPr>
        <p:spPr>
          <a:xfrm>
            <a:off x="5395804" y="1340066"/>
            <a:ext cx="387196" cy="3871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2435252D-CEBD-4E2C-9FF2-E37E8186C880}"/>
              </a:ext>
            </a:extLst>
          </p:cNvPr>
          <p:cNvSpPr/>
          <p:nvPr/>
        </p:nvSpPr>
        <p:spPr>
          <a:xfrm>
            <a:off x="6442723" y="1340066"/>
            <a:ext cx="387196" cy="3871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9FE6D04F-8A85-4CEB-A738-487ED77F5897}"/>
              </a:ext>
            </a:extLst>
          </p:cNvPr>
          <p:cNvCxnSpPr>
            <a:stCxn id="84" idx="6"/>
            <a:endCxn id="85" idx="2"/>
          </p:cNvCxnSpPr>
          <p:nvPr/>
        </p:nvCxnSpPr>
        <p:spPr>
          <a:xfrm>
            <a:off x="5783000" y="1533664"/>
            <a:ext cx="659723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구부러진 연결선 210">
            <a:extLst>
              <a:ext uri="{FF2B5EF4-FFF2-40B4-BE49-F238E27FC236}">
                <a16:creationId xmlns:a16="http://schemas.microsoft.com/office/drawing/2014/main" id="{BC48A58E-7DB5-4E9C-A11C-DB28DE3ABBB7}"/>
              </a:ext>
            </a:extLst>
          </p:cNvPr>
          <p:cNvCxnSpPr>
            <a:cxnSpLocks/>
            <a:stCxn id="85" idx="6"/>
            <a:endCxn id="196" idx="0"/>
          </p:cNvCxnSpPr>
          <p:nvPr/>
        </p:nvCxnSpPr>
        <p:spPr>
          <a:xfrm>
            <a:off x="6829919" y="1533664"/>
            <a:ext cx="1554652" cy="1093324"/>
          </a:xfrm>
          <a:prstGeom prst="curvedConnector2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타원 108">
            <a:extLst>
              <a:ext uri="{FF2B5EF4-FFF2-40B4-BE49-F238E27FC236}">
                <a16:creationId xmlns:a16="http://schemas.microsoft.com/office/drawing/2014/main" id="{3004FEC2-C084-496E-858A-7B623B982E9D}"/>
              </a:ext>
            </a:extLst>
          </p:cNvPr>
          <p:cNvSpPr/>
          <p:nvPr/>
        </p:nvSpPr>
        <p:spPr>
          <a:xfrm>
            <a:off x="7435412" y="2626988"/>
            <a:ext cx="387196" cy="3871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1" name="직선 화살표 연결선 110">
            <a:extLst>
              <a:ext uri="{FF2B5EF4-FFF2-40B4-BE49-F238E27FC236}">
                <a16:creationId xmlns:a16="http://schemas.microsoft.com/office/drawing/2014/main" id="{91CE7C31-DB63-4979-B4E7-307CBA4638D0}"/>
              </a:ext>
            </a:extLst>
          </p:cNvPr>
          <p:cNvCxnSpPr>
            <a:cxnSpLocks/>
            <a:stCxn id="109" idx="6"/>
            <a:endCxn id="196" idx="2"/>
          </p:cNvCxnSpPr>
          <p:nvPr/>
        </p:nvCxnSpPr>
        <p:spPr>
          <a:xfrm>
            <a:off x="7822608" y="2820586"/>
            <a:ext cx="3683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구부러진 연결선 210">
            <a:extLst>
              <a:ext uri="{FF2B5EF4-FFF2-40B4-BE49-F238E27FC236}">
                <a16:creationId xmlns:a16="http://schemas.microsoft.com/office/drawing/2014/main" id="{F48F26E7-BFD9-4BDC-8164-A0AA630C12C4}"/>
              </a:ext>
            </a:extLst>
          </p:cNvPr>
          <p:cNvCxnSpPr>
            <a:cxnSpLocks/>
            <a:stCxn id="196" idx="0"/>
            <a:endCxn id="133" idx="2"/>
          </p:cNvCxnSpPr>
          <p:nvPr/>
        </p:nvCxnSpPr>
        <p:spPr>
          <a:xfrm rot="5400000" flipH="1" flipV="1">
            <a:off x="8421346" y="1496891"/>
            <a:ext cx="1093323" cy="1166872"/>
          </a:xfrm>
          <a:prstGeom prst="curvedConnector2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타원 132">
            <a:extLst>
              <a:ext uri="{FF2B5EF4-FFF2-40B4-BE49-F238E27FC236}">
                <a16:creationId xmlns:a16="http://schemas.microsoft.com/office/drawing/2014/main" id="{8288867A-EBBE-4C7F-B7D2-7B492ACBCFA1}"/>
              </a:ext>
            </a:extLst>
          </p:cNvPr>
          <p:cNvSpPr/>
          <p:nvPr/>
        </p:nvSpPr>
        <p:spPr>
          <a:xfrm>
            <a:off x="9551443" y="1340067"/>
            <a:ext cx="387196" cy="3871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타원 133">
            <a:extLst>
              <a:ext uri="{FF2B5EF4-FFF2-40B4-BE49-F238E27FC236}">
                <a16:creationId xmlns:a16="http://schemas.microsoft.com/office/drawing/2014/main" id="{F503C251-A18F-4F61-B166-352489AB3006}"/>
              </a:ext>
            </a:extLst>
          </p:cNvPr>
          <p:cNvSpPr/>
          <p:nvPr/>
        </p:nvSpPr>
        <p:spPr>
          <a:xfrm>
            <a:off x="10700445" y="1340067"/>
            <a:ext cx="387196" cy="3871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5" name="직선 화살표 연결선 134">
            <a:extLst>
              <a:ext uri="{FF2B5EF4-FFF2-40B4-BE49-F238E27FC236}">
                <a16:creationId xmlns:a16="http://schemas.microsoft.com/office/drawing/2014/main" id="{36C4E74D-CC93-46C1-9234-BBF277D0BDE9}"/>
              </a:ext>
            </a:extLst>
          </p:cNvPr>
          <p:cNvCxnSpPr>
            <a:stCxn id="133" idx="6"/>
            <a:endCxn id="134" idx="2"/>
          </p:cNvCxnSpPr>
          <p:nvPr/>
        </p:nvCxnSpPr>
        <p:spPr>
          <a:xfrm>
            <a:off x="9938639" y="1533665"/>
            <a:ext cx="761806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화살표 연결선 136">
            <a:extLst>
              <a:ext uri="{FF2B5EF4-FFF2-40B4-BE49-F238E27FC236}">
                <a16:creationId xmlns:a16="http://schemas.microsoft.com/office/drawing/2014/main" id="{695A0EDF-7BDD-4BDF-8A2C-DDA66F3537C5}"/>
              </a:ext>
            </a:extLst>
          </p:cNvPr>
          <p:cNvCxnSpPr>
            <a:cxnSpLocks/>
            <a:stCxn id="134" idx="6"/>
          </p:cNvCxnSpPr>
          <p:nvPr/>
        </p:nvCxnSpPr>
        <p:spPr>
          <a:xfrm>
            <a:off x="11087641" y="1533665"/>
            <a:ext cx="993025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구부러진 연결선 210"/>
          <p:cNvCxnSpPr>
            <a:cxnSpLocks/>
            <a:stCxn id="109" idx="4"/>
            <a:endCxn id="273" idx="2"/>
          </p:cNvCxnSpPr>
          <p:nvPr/>
        </p:nvCxnSpPr>
        <p:spPr>
          <a:xfrm rot="16200000" flipH="1">
            <a:off x="6926078" y="3717116"/>
            <a:ext cx="2256830" cy="850966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6571EFB4-B4C2-4C0B-9BDE-516A3A8171A1}"/>
              </a:ext>
            </a:extLst>
          </p:cNvPr>
          <p:cNvSpPr txBox="1"/>
          <p:nvPr/>
        </p:nvSpPr>
        <p:spPr>
          <a:xfrm>
            <a:off x="9531892" y="94457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dev-1.29 (3M)</a:t>
            </a:r>
            <a:endParaRPr lang="ko-KR" altLang="en-US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136" name="직사각형 135">
            <a:extLst>
              <a:ext uri="{FF2B5EF4-FFF2-40B4-BE49-F238E27FC236}">
                <a16:creationId xmlns:a16="http://schemas.microsoft.com/office/drawing/2014/main" id="{C611ED9C-6A8C-4222-BDEA-C14A83D4B97F}"/>
              </a:ext>
            </a:extLst>
          </p:cNvPr>
          <p:cNvSpPr/>
          <p:nvPr/>
        </p:nvSpPr>
        <p:spPr>
          <a:xfrm>
            <a:off x="1037304" y="5161908"/>
            <a:ext cx="31280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rgbClr val="C00000"/>
                </a:solidFill>
              </a:rPr>
              <a:t>Ko work branch</a:t>
            </a:r>
            <a:r>
              <a:rPr lang="en-US" altLang="ko-KR" sz="2000" dirty="0"/>
              <a:t>: </a:t>
            </a:r>
          </a:p>
          <a:p>
            <a:r>
              <a:rPr lang="en-US" altLang="ko-KR" sz="2000" dirty="0"/>
              <a:t>dev-[version]-ko.[milestone]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7427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1A1F78-E94F-4252-B98D-8DC20A4AD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59" y="358404"/>
            <a:ext cx="10223526" cy="617636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BAD646B-CBFB-4392-9440-1F7230916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258" y="137089"/>
            <a:ext cx="2710283" cy="661899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51D7722D-C2C0-4F0D-ABE5-312388DF46F0}"/>
              </a:ext>
            </a:extLst>
          </p:cNvPr>
          <p:cNvSpPr txBox="1"/>
          <p:nvPr/>
        </p:nvSpPr>
        <p:spPr>
          <a:xfrm>
            <a:off x="3261203" y="2954362"/>
            <a:ext cx="4907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C00000"/>
                </a:solidFill>
              </a:rPr>
              <a:t>1~2</a:t>
            </a:r>
            <a:r>
              <a:rPr lang="ko-KR" altLang="en-US" sz="3200" b="1" dirty="0">
                <a:solidFill>
                  <a:srgbClr val="C00000"/>
                </a:solidFill>
              </a:rPr>
              <a:t>개월 </a:t>
            </a:r>
            <a:endParaRPr lang="en-US" altLang="ko-KR" sz="3200" b="1" dirty="0">
              <a:solidFill>
                <a:srgbClr val="C00000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C00000"/>
                </a:solidFill>
              </a:rPr>
              <a:t>작업 마일스톤 마다 </a:t>
            </a:r>
            <a:r>
              <a:rPr lang="en-US" altLang="ko-KR" sz="3200" b="1" dirty="0">
                <a:solidFill>
                  <a:srgbClr val="C00000"/>
                </a:solidFill>
              </a:rPr>
              <a:t>200</a:t>
            </a:r>
            <a:r>
              <a:rPr lang="ko-KR" altLang="en-US" sz="3200" b="1" dirty="0">
                <a:solidFill>
                  <a:srgbClr val="C00000"/>
                </a:solidFill>
              </a:rPr>
              <a:t>개</a:t>
            </a:r>
            <a:r>
              <a:rPr lang="en-US" altLang="ko-KR" sz="3200" b="1" dirty="0">
                <a:solidFill>
                  <a:srgbClr val="C00000"/>
                </a:solidFill>
              </a:rPr>
              <a:t>+</a:t>
            </a:r>
            <a:r>
              <a:rPr lang="ko-KR" altLang="en-US" sz="3200" b="1" dirty="0">
                <a:solidFill>
                  <a:srgbClr val="C00000"/>
                </a:solidFill>
              </a:rPr>
              <a:t>의 문서 수정</a:t>
            </a:r>
            <a:r>
              <a:rPr lang="en-US" altLang="ko-KR" sz="3200" b="1" dirty="0">
                <a:solidFill>
                  <a:srgbClr val="C00000"/>
                </a:solidFill>
              </a:rPr>
              <a:t> </a:t>
            </a:r>
            <a:r>
              <a:rPr lang="ko-KR" altLang="en-US" sz="3200" b="1" dirty="0" err="1">
                <a:solidFill>
                  <a:srgbClr val="C00000"/>
                </a:solidFill>
              </a:rPr>
              <a:t>ㅠㅠ</a:t>
            </a:r>
            <a:endParaRPr lang="en-US" altLang="ko-K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9BE1CAA3-0B23-45D3-802A-6AEB135099EC}"/>
              </a:ext>
            </a:extLst>
          </p:cNvPr>
          <p:cNvSpPr/>
          <p:nvPr/>
        </p:nvSpPr>
        <p:spPr>
          <a:xfrm>
            <a:off x="415007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Contribution workflow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5802F280-0973-44C2-9F4C-5EFB76B1C1D1}"/>
              </a:ext>
            </a:extLst>
          </p:cNvPr>
          <p:cNvSpPr/>
          <p:nvPr/>
        </p:nvSpPr>
        <p:spPr>
          <a:xfrm>
            <a:off x="3281921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5FAF72BB-8566-471A-9B3F-38E81AAB5E96}"/>
              </a:ext>
            </a:extLst>
          </p:cNvPr>
          <p:cNvSpPr/>
          <p:nvPr/>
        </p:nvSpPr>
        <p:spPr>
          <a:xfrm>
            <a:off x="6165999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9B1DEC94-964A-4E1C-AF15-DAA0081C020B}"/>
              </a:ext>
            </a:extLst>
          </p:cNvPr>
          <p:cNvSpPr/>
          <p:nvPr/>
        </p:nvSpPr>
        <p:spPr>
          <a:xfrm>
            <a:off x="9108133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9AC8783-0927-454A-A7A6-BE2BD3E680ED}"/>
              </a:ext>
            </a:extLst>
          </p:cNvPr>
          <p:cNvSpPr/>
          <p:nvPr/>
        </p:nvSpPr>
        <p:spPr>
          <a:xfrm>
            <a:off x="532814" y="1969083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Sign CLA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6FF158A-817C-4B85-98EF-1A245D5F3569}"/>
              </a:ext>
            </a:extLst>
          </p:cNvPr>
          <p:cNvSpPr/>
          <p:nvPr/>
        </p:nvSpPr>
        <p:spPr>
          <a:xfrm>
            <a:off x="6322143" y="1069834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Set development environment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FEEA570E-A786-4FC4-8DF4-D29341DBB5FA}"/>
              </a:ext>
            </a:extLst>
          </p:cNvPr>
          <p:cNvSpPr/>
          <p:nvPr/>
        </p:nvSpPr>
        <p:spPr>
          <a:xfrm>
            <a:off x="6322143" y="1958609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Get dev-branch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5437B646-C6B5-447E-94CC-D949428D576E}"/>
              </a:ext>
            </a:extLst>
          </p:cNvPr>
          <p:cNvSpPr/>
          <p:nvPr/>
        </p:nvSpPr>
        <p:spPr>
          <a:xfrm>
            <a:off x="6322143" y="284738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Development</a:t>
            </a:r>
            <a:endParaRPr lang="ko-KR" altLang="en-US" sz="2400" dirty="0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A44176AA-35D6-444C-913E-DA16EC8955BC}"/>
              </a:ext>
            </a:extLst>
          </p:cNvPr>
          <p:cNvSpPr/>
          <p:nvPr/>
        </p:nvSpPr>
        <p:spPr>
          <a:xfrm>
            <a:off x="3427478" y="1069834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Search page to contribute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E8C546A3-FF95-483C-A314-F753CAB11554}"/>
              </a:ext>
            </a:extLst>
          </p:cNvPr>
          <p:cNvSpPr/>
          <p:nvPr/>
        </p:nvSpPr>
        <p:spPr>
          <a:xfrm>
            <a:off x="3427478" y="1958608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Open issue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391C90D3-3B09-442E-A17E-22304193B0AB}"/>
              </a:ext>
            </a:extLst>
          </p:cNvPr>
          <p:cNvSpPr/>
          <p:nvPr/>
        </p:nvSpPr>
        <p:spPr>
          <a:xfrm>
            <a:off x="6322143" y="373615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Commit</a:t>
            </a:r>
            <a:endParaRPr lang="ko-KR" altLang="en-US" sz="2400" dirty="0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732235B-3620-46BE-9FF7-9804F6531E94}"/>
              </a:ext>
            </a:extLst>
          </p:cNvPr>
          <p:cNvSpPr/>
          <p:nvPr/>
        </p:nvSpPr>
        <p:spPr>
          <a:xfrm>
            <a:off x="6322143" y="4624933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Fetch upstream &amp; rebase</a:t>
            </a:r>
            <a:endParaRPr lang="ko-KR" altLang="en-US" sz="2400" dirty="0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7172CB9D-AFD4-4BF8-AD2B-397213448A87}"/>
              </a:ext>
            </a:extLst>
          </p:cNvPr>
          <p:cNvSpPr/>
          <p:nvPr/>
        </p:nvSpPr>
        <p:spPr>
          <a:xfrm>
            <a:off x="6322143" y="551370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Push to origin</a:t>
            </a:r>
            <a:endParaRPr lang="ko-KR" altLang="en-US" sz="2400" dirty="0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5E95D3D-F5F1-4F29-8033-619B77E6C940}"/>
              </a:ext>
            </a:extLst>
          </p:cNvPr>
          <p:cNvSpPr/>
          <p:nvPr/>
        </p:nvSpPr>
        <p:spPr>
          <a:xfrm>
            <a:off x="9259558" y="108219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Open PR</a:t>
            </a:r>
            <a:endParaRPr lang="ko-KR" altLang="en-US" sz="2400" dirty="0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A0614702-4194-4DA2-991D-3B13A2CCE567}"/>
              </a:ext>
            </a:extLst>
          </p:cNvPr>
          <p:cNvSpPr/>
          <p:nvPr/>
        </p:nvSpPr>
        <p:spPr>
          <a:xfrm>
            <a:off x="9259558" y="1969083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review</a:t>
            </a:r>
            <a:endParaRPr lang="ko-KR" altLang="en-US" sz="2400" dirty="0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D70E6B24-AE71-4F3E-8716-3121E6114BAB}"/>
              </a:ext>
            </a:extLst>
          </p:cNvPr>
          <p:cNvSpPr/>
          <p:nvPr/>
        </p:nvSpPr>
        <p:spPr>
          <a:xfrm>
            <a:off x="9259558" y="2855969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Update PR</a:t>
            </a:r>
            <a:endParaRPr lang="ko-KR" altLang="en-US" sz="2400" dirty="0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5F0BC888-A03C-46ED-8134-6BD845C8A88C}"/>
              </a:ext>
            </a:extLst>
          </p:cNvPr>
          <p:cNvSpPr/>
          <p:nvPr/>
        </p:nvSpPr>
        <p:spPr>
          <a:xfrm>
            <a:off x="9259558" y="374285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LGTM</a:t>
            </a:r>
            <a:endParaRPr lang="ko-KR" altLang="en-US" sz="2400" dirty="0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1E0255D6-FFA6-4C0F-BCC2-81EB713EEE37}"/>
              </a:ext>
            </a:extLst>
          </p:cNvPr>
          <p:cNvSpPr/>
          <p:nvPr/>
        </p:nvSpPr>
        <p:spPr>
          <a:xfrm>
            <a:off x="9259558" y="4629740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approved</a:t>
            </a:r>
            <a:endParaRPr lang="ko-KR" alt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87311-8535-4776-895D-29DBF606587B}"/>
              </a:ext>
            </a:extLst>
          </p:cNvPr>
          <p:cNvSpPr txBox="1"/>
          <p:nvPr/>
        </p:nvSpPr>
        <p:spPr>
          <a:xfrm>
            <a:off x="257922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Prerequisite</a:t>
            </a:r>
            <a:endParaRPr lang="ko-KR" altLang="en-US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F6054E-E612-41BB-A880-44C62F8F63B5}"/>
              </a:ext>
            </a:extLst>
          </p:cNvPr>
          <p:cNvSpPr txBox="1"/>
          <p:nvPr/>
        </p:nvSpPr>
        <p:spPr>
          <a:xfrm>
            <a:off x="3120074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Job-hunting</a:t>
            </a:r>
            <a:endParaRPr lang="ko-KR" altLang="en-US" sz="3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370DB5-0B9C-4AC0-9D4D-C6A533CB39FC}"/>
              </a:ext>
            </a:extLst>
          </p:cNvPr>
          <p:cNvSpPr txBox="1"/>
          <p:nvPr/>
        </p:nvSpPr>
        <p:spPr>
          <a:xfrm>
            <a:off x="6047251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Development</a:t>
            </a:r>
            <a:endParaRPr lang="ko-KR" altLang="en-US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6EA0EE-2F35-490C-9919-3CC26D10665E}"/>
              </a:ext>
            </a:extLst>
          </p:cNvPr>
          <p:cNvSpPr txBox="1"/>
          <p:nvPr/>
        </p:nvSpPr>
        <p:spPr>
          <a:xfrm>
            <a:off x="8982591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Pull-Request</a:t>
            </a:r>
            <a:endParaRPr lang="ko-KR" altLang="en-US" sz="3200" b="1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2ABD49A7-7FF8-41AA-8200-3942224B672A}"/>
              </a:ext>
            </a:extLst>
          </p:cNvPr>
          <p:cNvSpPr/>
          <p:nvPr/>
        </p:nvSpPr>
        <p:spPr>
          <a:xfrm>
            <a:off x="532814" y="1069834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Read</a:t>
            </a:r>
            <a:br>
              <a:rPr lang="en-US" altLang="ko-KR" sz="2400" dirty="0">
                <a:solidFill>
                  <a:schemeClr val="tx1"/>
                </a:solidFill>
              </a:rPr>
            </a:br>
            <a:r>
              <a:rPr lang="en-US" altLang="ko-KR" sz="2400" dirty="0">
                <a:solidFill>
                  <a:schemeClr val="tx1"/>
                </a:solidFill>
              </a:rPr>
              <a:t>Code of Conduct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02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Prerequisite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A71F719-B55D-4B23-85D1-EF0EB6E97978}"/>
              </a:ext>
            </a:extLst>
          </p:cNvPr>
          <p:cNvSpPr/>
          <p:nvPr/>
        </p:nvSpPr>
        <p:spPr>
          <a:xfrm>
            <a:off x="492368" y="1404731"/>
            <a:ext cx="43841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/>
              <a:t>The Contributor License Agreement</a:t>
            </a:r>
          </a:p>
          <a:p>
            <a:r>
              <a:rPr lang="en-US" altLang="ko-KR" sz="2000" dirty="0"/>
              <a:t>The </a:t>
            </a:r>
            <a:r>
              <a:rPr lang="en-US" altLang="ko-KR" sz="2000" dirty="0">
                <a:hlinkClick r:id="rId2"/>
              </a:rPr>
              <a:t>Cloud Native Computing Foundation</a:t>
            </a:r>
            <a:r>
              <a:rPr lang="en-US" altLang="ko-KR" sz="2000" dirty="0"/>
              <a:t> (CNCF) defines the legal status of the contributed code in two different types of </a:t>
            </a:r>
            <a:r>
              <a:rPr lang="en-US" altLang="ko-KR" sz="2000" i="1" dirty="0"/>
              <a:t>Contributor License Agreements</a:t>
            </a:r>
            <a:r>
              <a:rPr lang="en-US" altLang="ko-KR" sz="2000" dirty="0"/>
              <a:t> (CLAs), </a:t>
            </a:r>
            <a:r>
              <a:rPr lang="en-US" altLang="ko-KR" sz="2000" dirty="0">
                <a:hlinkClick r:id="rId3"/>
              </a:rPr>
              <a:t>individual contributors</a:t>
            </a:r>
            <a:r>
              <a:rPr lang="en-US" altLang="ko-KR" sz="2000" dirty="0"/>
              <a:t> and </a:t>
            </a:r>
            <a:r>
              <a:rPr lang="en-US" altLang="ko-KR" sz="2000" dirty="0">
                <a:hlinkClick r:id="rId4"/>
              </a:rPr>
              <a:t>corporations</a:t>
            </a:r>
            <a:r>
              <a:rPr lang="en-US" altLang="ko-KR" sz="2000" dirty="0"/>
              <a:t>.</a:t>
            </a:r>
          </a:p>
          <a:p>
            <a:endParaRPr lang="en-US" altLang="ko-KR" sz="2000" u="sng" dirty="0">
              <a:solidFill>
                <a:srgbClr val="0097A7"/>
              </a:solidFill>
              <a:latin typeface="Arial" panose="020B0604020202020204" pitchFamily="34" charset="0"/>
              <a:hlinkClick r:id="rId5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F8B97-F7EF-CB44-A813-7B501AB122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78"/>
          <a:stretch/>
        </p:blipFill>
        <p:spPr>
          <a:xfrm>
            <a:off x="292917" y="4176312"/>
            <a:ext cx="4795941" cy="775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F9F24-8176-9A41-B096-240B69B3D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16" y="4951808"/>
            <a:ext cx="4795940" cy="770257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2567D24-38A0-48E7-A4D6-12565EF388A0}"/>
              </a:ext>
            </a:extLst>
          </p:cNvPr>
          <p:cNvSpPr/>
          <p:nvPr/>
        </p:nvSpPr>
        <p:spPr>
          <a:xfrm>
            <a:off x="9370645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5F3003D-BDAF-44BD-80C2-9F5A1F466938}"/>
              </a:ext>
            </a:extLst>
          </p:cNvPr>
          <p:cNvSpPr/>
          <p:nvPr/>
        </p:nvSpPr>
        <p:spPr>
          <a:xfrm>
            <a:off x="9488452" y="1979322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Sign CLA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D226EE-A2D5-4DC2-BFD8-19A1D9BBE97C}"/>
              </a:ext>
            </a:extLst>
          </p:cNvPr>
          <p:cNvSpPr txBox="1"/>
          <p:nvPr/>
        </p:nvSpPr>
        <p:spPr>
          <a:xfrm>
            <a:off x="9213560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Prerequisite</a:t>
            </a:r>
            <a:endParaRPr lang="ko-KR" altLang="en-US" sz="3200" b="1" dirty="0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CB3100F-03E7-4528-8D01-CBABC86C23A9}"/>
              </a:ext>
            </a:extLst>
          </p:cNvPr>
          <p:cNvSpPr/>
          <p:nvPr/>
        </p:nvSpPr>
        <p:spPr>
          <a:xfrm>
            <a:off x="9488452" y="1137843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Read</a:t>
            </a:r>
            <a:br>
              <a:rPr lang="en-US" altLang="ko-KR" sz="2400" dirty="0">
                <a:solidFill>
                  <a:schemeClr val="tx1"/>
                </a:solidFill>
              </a:rPr>
            </a:br>
            <a:r>
              <a:rPr lang="en-US" altLang="ko-KR" sz="2400" dirty="0">
                <a:solidFill>
                  <a:schemeClr val="tx1"/>
                </a:solidFill>
              </a:rPr>
              <a:t>Code of Conduct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7274585-A1A9-4C04-B1C4-23A534363F54}"/>
              </a:ext>
            </a:extLst>
          </p:cNvPr>
          <p:cNvSpPr/>
          <p:nvPr/>
        </p:nvSpPr>
        <p:spPr>
          <a:xfrm>
            <a:off x="5305677" y="5840713"/>
            <a:ext cx="4036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8"/>
              </a:rPr>
              <a:t>kubernetes/website/CONTRIBUTING.md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00F837B-28C6-450F-9065-9C47EE3F4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319" y="1231197"/>
            <a:ext cx="3835314" cy="450719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76C2762F-96D9-437E-B80B-6718F9892F1D}"/>
              </a:ext>
            </a:extLst>
          </p:cNvPr>
          <p:cNvSpPr/>
          <p:nvPr/>
        </p:nvSpPr>
        <p:spPr>
          <a:xfrm>
            <a:off x="274892" y="1069834"/>
            <a:ext cx="4900711" cy="528742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BEE85FB-5D34-4630-94A9-C10314D38920}"/>
              </a:ext>
            </a:extLst>
          </p:cNvPr>
          <p:cNvSpPr/>
          <p:nvPr/>
        </p:nvSpPr>
        <p:spPr>
          <a:xfrm>
            <a:off x="5305678" y="1069834"/>
            <a:ext cx="3891956" cy="528742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DB79666E-D150-489B-AD0E-B4B73AA701E9}"/>
              </a:ext>
            </a:extLst>
          </p:cNvPr>
          <p:cNvSpPr/>
          <p:nvPr/>
        </p:nvSpPr>
        <p:spPr>
          <a:xfrm>
            <a:off x="492368" y="5871390"/>
            <a:ext cx="4465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Instruction: </a:t>
            </a:r>
            <a:r>
              <a:rPr lang="en-US" altLang="ko-KR" sz="1600" u="sng" dirty="0">
                <a:solidFill>
                  <a:srgbClr val="0097A7"/>
                </a:solidFill>
                <a:latin typeface="Arial" panose="020B0604020202020204" pitchFamily="34" charset="0"/>
                <a:hlinkClick r:id="rId5"/>
              </a:rPr>
              <a:t>https://git.k8s.io/community/CLA.md</a:t>
            </a:r>
            <a:endParaRPr lang="en-US" altLang="ko-KR" sz="16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3ABE2E3-1F1E-4DB4-A2D6-8849A547311A}"/>
              </a:ext>
            </a:extLst>
          </p:cNvPr>
          <p:cNvSpPr/>
          <p:nvPr/>
        </p:nvSpPr>
        <p:spPr>
          <a:xfrm>
            <a:off x="274892" y="6372030"/>
            <a:ext cx="5573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(</a:t>
            </a:r>
            <a:r>
              <a:rPr lang="ko-KR" altLang="en-US" sz="1600" b="1" dirty="0"/>
              <a:t>지금은 </a:t>
            </a:r>
            <a:r>
              <a:rPr lang="en-US" altLang="ko-KR" sz="1600" b="1" dirty="0"/>
              <a:t>PR</a:t>
            </a:r>
            <a:r>
              <a:rPr lang="ko-KR" altLang="en-US" sz="1600" b="1" dirty="0"/>
              <a:t>을 열면</a:t>
            </a:r>
            <a:r>
              <a:rPr lang="en-US" altLang="ko-KR" sz="1600" b="1" dirty="0"/>
              <a:t>, CLA</a:t>
            </a:r>
            <a:r>
              <a:rPr lang="ko-KR" altLang="en-US" sz="1600" b="1" dirty="0"/>
              <a:t> 신청을 위한 링크가 코멘트로 제공됨</a:t>
            </a:r>
            <a:r>
              <a:rPr lang="en-US" altLang="ko-KR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392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Job-hunting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E156CC-4AF3-42EF-A185-5257AC7C7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2" t="9748" r="6204" b="11828"/>
          <a:stretch/>
        </p:blipFill>
        <p:spPr>
          <a:xfrm>
            <a:off x="1852459" y="1069834"/>
            <a:ext cx="5731021" cy="51816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D4F2120D-B763-4E12-9B78-2B2FED4F2AF1}"/>
              </a:ext>
            </a:extLst>
          </p:cNvPr>
          <p:cNvSpPr/>
          <p:nvPr/>
        </p:nvSpPr>
        <p:spPr>
          <a:xfrm>
            <a:off x="3287673" y="6302276"/>
            <a:ext cx="2860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/>
              <a:t>Check K8s.io website 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3AF998C-8FDF-4776-ACCC-FA235241BBA9}"/>
              </a:ext>
            </a:extLst>
          </p:cNvPr>
          <p:cNvSpPr/>
          <p:nvPr/>
        </p:nvSpPr>
        <p:spPr>
          <a:xfrm>
            <a:off x="9389399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B7E5071-C7F6-4AC7-8A8F-F31415AE600A}"/>
              </a:ext>
            </a:extLst>
          </p:cNvPr>
          <p:cNvSpPr/>
          <p:nvPr/>
        </p:nvSpPr>
        <p:spPr>
          <a:xfrm>
            <a:off x="9534956" y="1069834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Search page to contribute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BF446FA-7C08-4D90-9F21-A029DED6E01E}"/>
              </a:ext>
            </a:extLst>
          </p:cNvPr>
          <p:cNvSpPr/>
          <p:nvPr/>
        </p:nvSpPr>
        <p:spPr>
          <a:xfrm>
            <a:off x="9534956" y="1958608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Open issue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BA4F1-8ED4-45FD-A236-AF4118AFF71B}"/>
              </a:ext>
            </a:extLst>
          </p:cNvPr>
          <p:cNvSpPr txBox="1"/>
          <p:nvPr/>
        </p:nvSpPr>
        <p:spPr>
          <a:xfrm>
            <a:off x="9227552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Job-hunting</a:t>
            </a:r>
            <a:endParaRPr lang="ko-KR" alt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E307C-F041-4AB2-8A89-4BD4C03EB313}"/>
              </a:ext>
            </a:extLst>
          </p:cNvPr>
          <p:cNvSpPr txBox="1"/>
          <p:nvPr/>
        </p:nvSpPr>
        <p:spPr>
          <a:xfrm>
            <a:off x="8681504" y="3350697"/>
            <a:ext cx="2978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C00000"/>
                </a:solidFill>
              </a:rPr>
              <a:t>한글 버전에서</a:t>
            </a:r>
            <a:endParaRPr lang="en-US" altLang="ko-KR" sz="3200" b="1" dirty="0">
              <a:solidFill>
                <a:srgbClr val="C00000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C00000"/>
                </a:solidFill>
              </a:rPr>
              <a:t>제목이 영어인</a:t>
            </a:r>
            <a:endParaRPr lang="en-US" altLang="ko-KR" sz="3200" b="1" dirty="0">
              <a:solidFill>
                <a:srgbClr val="C00000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C00000"/>
                </a:solidFill>
              </a:rPr>
              <a:t>문서 찾기</a:t>
            </a:r>
            <a:r>
              <a:rPr lang="en-US" altLang="ko-KR" sz="3200" b="1" dirty="0">
                <a:solidFill>
                  <a:srgbClr val="C00000"/>
                </a:solidFill>
              </a:rPr>
              <a:t>!</a:t>
            </a:r>
            <a:endParaRPr lang="ko-KR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2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Job-hunting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5DD1D87-7842-4286-BDDA-9BB3F9BCE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66" t="9749" r="8737" b="18710"/>
          <a:stretch/>
        </p:blipFill>
        <p:spPr>
          <a:xfrm>
            <a:off x="532056" y="1029920"/>
            <a:ext cx="8249087" cy="52060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E448172-9C60-446F-A80C-C91139030697}"/>
              </a:ext>
            </a:extLst>
          </p:cNvPr>
          <p:cNvSpPr/>
          <p:nvPr/>
        </p:nvSpPr>
        <p:spPr>
          <a:xfrm>
            <a:off x="507478" y="6398869"/>
            <a:ext cx="40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/>
              <a:t>[Filters] </a:t>
            </a:r>
            <a:r>
              <a:rPr lang="en-US" altLang="ko-KR" sz="2000" dirty="0" err="1"/>
              <a:t>is:</a:t>
            </a:r>
            <a:r>
              <a:rPr lang="en-US" altLang="ko-KR" sz="2000" b="1" dirty="0" err="1"/>
              <a:t>issue</a:t>
            </a:r>
            <a:r>
              <a:rPr lang="en-US" altLang="ko-KR" sz="2000" dirty="0"/>
              <a:t> </a:t>
            </a:r>
            <a:r>
              <a:rPr lang="en-US" altLang="ko-KR" sz="2000" dirty="0" err="1"/>
              <a:t>is:open</a:t>
            </a:r>
            <a:r>
              <a:rPr lang="en-US" altLang="ko-KR" sz="2000" dirty="0"/>
              <a:t> </a:t>
            </a:r>
            <a:r>
              <a:rPr lang="en-US" altLang="ko-KR" sz="2000" b="1" dirty="0"/>
              <a:t>language/ko 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A432308-169B-4209-A6AA-21EE23DC5A2A}"/>
              </a:ext>
            </a:extLst>
          </p:cNvPr>
          <p:cNvSpPr/>
          <p:nvPr/>
        </p:nvSpPr>
        <p:spPr>
          <a:xfrm>
            <a:off x="5026076" y="6398869"/>
            <a:ext cx="3755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/>
              <a:t>[Filters] </a:t>
            </a:r>
            <a:r>
              <a:rPr lang="en-US" altLang="ko-KR" sz="2000" dirty="0" err="1"/>
              <a:t>is:</a:t>
            </a:r>
            <a:r>
              <a:rPr lang="en-US" altLang="ko-KR" sz="2000" b="1" dirty="0" err="1"/>
              <a:t>pr</a:t>
            </a:r>
            <a:r>
              <a:rPr lang="en-US" altLang="ko-KR" sz="2000" dirty="0"/>
              <a:t> </a:t>
            </a:r>
            <a:r>
              <a:rPr lang="en-US" altLang="ko-KR" sz="2000" dirty="0" err="1"/>
              <a:t>is:open</a:t>
            </a:r>
            <a:r>
              <a:rPr lang="en-US" altLang="ko-KR" sz="2000" dirty="0"/>
              <a:t> </a:t>
            </a:r>
            <a:r>
              <a:rPr lang="en-US" altLang="ko-KR" sz="2000" b="1" dirty="0"/>
              <a:t>language/ko </a:t>
            </a:r>
            <a:endParaRPr lang="ko-KR" altLang="en-US" sz="2000" b="1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3AF998C-8FDF-4776-ACCC-FA235241BBA9}"/>
              </a:ext>
            </a:extLst>
          </p:cNvPr>
          <p:cNvSpPr/>
          <p:nvPr/>
        </p:nvSpPr>
        <p:spPr>
          <a:xfrm>
            <a:off x="9389399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B7E5071-C7F6-4AC7-8A8F-F31415AE600A}"/>
              </a:ext>
            </a:extLst>
          </p:cNvPr>
          <p:cNvSpPr/>
          <p:nvPr/>
        </p:nvSpPr>
        <p:spPr>
          <a:xfrm>
            <a:off x="9534956" y="1069834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Search page to contribute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BF446FA-7C08-4D90-9F21-A029DED6E01E}"/>
              </a:ext>
            </a:extLst>
          </p:cNvPr>
          <p:cNvSpPr/>
          <p:nvPr/>
        </p:nvSpPr>
        <p:spPr>
          <a:xfrm>
            <a:off x="9534956" y="1958608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Open issue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BA4F1-8ED4-45FD-A236-AF4118AFF71B}"/>
              </a:ext>
            </a:extLst>
          </p:cNvPr>
          <p:cNvSpPr txBox="1"/>
          <p:nvPr/>
        </p:nvSpPr>
        <p:spPr>
          <a:xfrm>
            <a:off x="9227552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Job-hunting</a:t>
            </a:r>
            <a:endParaRPr lang="ko-KR" altLang="en-US" sz="32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C323604-1A9E-4C72-9FB3-A93CFBAF205A}"/>
              </a:ext>
            </a:extLst>
          </p:cNvPr>
          <p:cNvSpPr/>
          <p:nvPr/>
        </p:nvSpPr>
        <p:spPr>
          <a:xfrm>
            <a:off x="532056" y="1781991"/>
            <a:ext cx="3372287" cy="2688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48CBA70-FC28-4972-8840-FE37A957E425}"/>
              </a:ext>
            </a:extLst>
          </p:cNvPr>
          <p:cNvSpPr/>
          <p:nvPr/>
        </p:nvSpPr>
        <p:spPr>
          <a:xfrm>
            <a:off x="1204686" y="1383559"/>
            <a:ext cx="957943" cy="256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72DD97E-791D-44D8-8054-D7598A8D7AB8}"/>
              </a:ext>
            </a:extLst>
          </p:cNvPr>
          <p:cNvSpPr/>
          <p:nvPr/>
        </p:nvSpPr>
        <p:spPr>
          <a:xfrm>
            <a:off x="2162629" y="1383559"/>
            <a:ext cx="1204685" cy="256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3ADF3F-6319-44E5-87D5-AB7B34A84ECA}"/>
              </a:ext>
            </a:extLst>
          </p:cNvPr>
          <p:cNvSpPr txBox="1"/>
          <p:nvPr/>
        </p:nvSpPr>
        <p:spPr>
          <a:xfrm>
            <a:off x="8681504" y="3350697"/>
            <a:ext cx="2978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C00000"/>
                </a:solidFill>
              </a:rPr>
              <a:t>다른 기여자가 작업하고 있는지 확인</a:t>
            </a:r>
            <a:r>
              <a:rPr lang="en-US" altLang="ko-KR" sz="3200" b="1" dirty="0">
                <a:solidFill>
                  <a:srgbClr val="C00000"/>
                </a:solidFill>
              </a:rPr>
              <a:t>!!</a:t>
            </a:r>
            <a:endParaRPr lang="ko-KR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6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2116" y="365126"/>
            <a:ext cx="10515600" cy="776554"/>
          </a:xfrm>
        </p:spPr>
        <p:txBody>
          <a:bodyPr>
            <a:normAutofit/>
          </a:bodyPr>
          <a:lstStyle/>
          <a:p>
            <a:r>
              <a:rPr lang="en-US" altLang="ko-KR" sz="2800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What is your GitHub ID ?</a:t>
            </a:r>
            <a:endParaRPr lang="ko-KR" altLang="en-US" sz="18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18201B1-7116-45A7-9327-896343C2E1FD}"/>
              </a:ext>
            </a:extLst>
          </p:cNvPr>
          <p:cNvSpPr/>
          <p:nvPr/>
        </p:nvSpPr>
        <p:spPr>
          <a:xfrm>
            <a:off x="1095337" y="6154320"/>
            <a:ext cx="128272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ko-KR" altLang="en-US" sz="1600" b="1" dirty="0">
                <a:latin typeface="+mn-ea"/>
              </a:rPr>
              <a:t>연구 프로필</a:t>
            </a:r>
            <a:endParaRPr lang="ko-KR" altLang="en-US" sz="1600" dirty="0"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523C70A-755E-439A-BF3D-EF80C23FCB39}"/>
              </a:ext>
            </a:extLst>
          </p:cNvPr>
          <p:cNvSpPr/>
          <p:nvPr/>
        </p:nvSpPr>
        <p:spPr>
          <a:xfrm>
            <a:off x="6614259" y="6154320"/>
            <a:ext cx="15664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1600" b="1" dirty="0">
                <a:latin typeface="+mn-ea"/>
              </a:rPr>
              <a:t>GitHub </a:t>
            </a:r>
            <a:r>
              <a:rPr lang="ko-KR" altLang="en-US" sz="1600" b="1" dirty="0">
                <a:latin typeface="+mn-ea"/>
              </a:rPr>
              <a:t>프로필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CC9A5ACF-0708-460F-984A-842EE4860EEC}"/>
              </a:ext>
            </a:extLst>
          </p:cNvPr>
          <p:cNvSpPr/>
          <p:nvPr/>
        </p:nvSpPr>
        <p:spPr>
          <a:xfrm>
            <a:off x="2313483" y="6185098"/>
            <a:ext cx="2257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+mn-ea"/>
                <a:hlinkClick r:id="rId2"/>
              </a:rPr>
              <a:t>https://</a:t>
            </a:r>
            <a:r>
              <a:rPr lang="en-US" altLang="ko-KR" sz="1200" b="1" dirty="0">
                <a:latin typeface="+mn-ea"/>
                <a:hlinkClick r:id="rId2"/>
              </a:rPr>
              <a:t>seokho-son</a:t>
            </a:r>
            <a:r>
              <a:rPr lang="en-US" altLang="ko-KR" sz="1200" dirty="0">
                <a:latin typeface="+mn-ea"/>
                <a:hlinkClick r:id="rId2"/>
              </a:rPr>
              <a:t>.github.io</a:t>
            </a:r>
            <a:r>
              <a:rPr lang="en-US" altLang="ko-KR" sz="1200" dirty="0">
                <a:latin typeface="+mn-ea"/>
              </a:rPr>
              <a:t> </a:t>
            </a:r>
            <a:endParaRPr lang="ko-KR" altLang="en-US" sz="1200" dirty="0">
              <a:latin typeface="+mn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E17F86A3-E4AC-46A7-B0C5-AC9188AB5D56}"/>
              </a:ext>
            </a:extLst>
          </p:cNvPr>
          <p:cNvSpPr/>
          <p:nvPr/>
        </p:nvSpPr>
        <p:spPr>
          <a:xfrm>
            <a:off x="8117420" y="6185098"/>
            <a:ext cx="2444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+mn-ea"/>
                <a:hlinkClick r:id="rId3"/>
              </a:rPr>
              <a:t>https://github.com/</a:t>
            </a:r>
            <a:r>
              <a:rPr lang="en-US" altLang="ko-KR" sz="1200" b="1" dirty="0">
                <a:latin typeface="+mn-ea"/>
                <a:hlinkClick r:id="rId3"/>
              </a:rPr>
              <a:t>seokho-son</a:t>
            </a:r>
            <a:r>
              <a:rPr lang="en-US" altLang="ko-KR" sz="1200" b="1" dirty="0">
                <a:latin typeface="+mn-ea"/>
              </a:rPr>
              <a:t> </a:t>
            </a:r>
            <a:endParaRPr lang="ko-KR" altLang="en-US" sz="1200" dirty="0">
              <a:latin typeface="+mn-ea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3435E657-C986-4439-9B60-FF5627933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137" y="1291111"/>
            <a:ext cx="4065567" cy="24423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67E381E8-FE78-4FE2-80D7-CE95F589DB34}"/>
              </a:ext>
            </a:extLst>
          </p:cNvPr>
          <p:cNvSpPr/>
          <p:nvPr/>
        </p:nvSpPr>
        <p:spPr>
          <a:xfrm>
            <a:off x="1870024" y="4491747"/>
            <a:ext cx="1385791" cy="971550"/>
          </a:xfrm>
          <a:prstGeom prst="roundRect">
            <a:avLst>
              <a:gd name="adj" fmla="val 588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>
              <a:lnSpc>
                <a:spcPts val="2200"/>
              </a:lnSpc>
            </a:pPr>
            <a:r>
              <a:rPr lang="ko-KR" altLang="en-US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클라우드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컴퓨팅</a:t>
            </a:r>
            <a:br>
              <a:rPr lang="en-US" altLang="ko-KR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기술 연구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D0249959-BEF0-4747-BD27-234F34E7F958}"/>
              </a:ext>
            </a:extLst>
          </p:cNvPr>
          <p:cNvSpPr/>
          <p:nvPr/>
        </p:nvSpPr>
        <p:spPr>
          <a:xfrm>
            <a:off x="530138" y="5212350"/>
            <a:ext cx="974812" cy="707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>
              <a:lnSpc>
                <a:spcPts val="2200"/>
              </a:lnSpc>
            </a:pPr>
            <a:r>
              <a:rPr lang="ko-KR" altLang="en-US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논문</a:t>
            </a:r>
            <a:b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특허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7AEC1673-C671-4816-BBDA-5137F15ADCA7}"/>
              </a:ext>
            </a:extLst>
          </p:cNvPr>
          <p:cNvSpPr/>
          <p:nvPr/>
        </p:nvSpPr>
        <p:spPr>
          <a:xfrm>
            <a:off x="3616187" y="5218561"/>
            <a:ext cx="974812" cy="707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>
              <a:lnSpc>
                <a:spcPts val="2200"/>
              </a:lnSpc>
            </a:pPr>
            <a:r>
              <a:rPr lang="ko-KR" altLang="en-US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국제</a:t>
            </a:r>
            <a:b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표준</a:t>
            </a:r>
            <a:endParaRPr lang="ko-KR" altLang="en-US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2C76B7DA-AD69-4117-93FD-79E3AA985C88}"/>
              </a:ext>
            </a:extLst>
          </p:cNvPr>
          <p:cNvSpPr/>
          <p:nvPr/>
        </p:nvSpPr>
        <p:spPr>
          <a:xfrm>
            <a:off x="530134" y="4122101"/>
            <a:ext cx="974812" cy="707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>
              <a:lnSpc>
                <a:spcPts val="2200"/>
              </a:lnSpc>
            </a:pPr>
            <a:r>
              <a:rPr lang="ko-KR" altLang="en-US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설계</a:t>
            </a:r>
            <a:br>
              <a:rPr lang="en-US" altLang="ko-KR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구현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FB3FA8EF-26F8-4900-95DB-D615D7E51390}"/>
              </a:ext>
            </a:extLst>
          </p:cNvPr>
          <p:cNvSpPr/>
          <p:nvPr/>
        </p:nvSpPr>
        <p:spPr>
          <a:xfrm>
            <a:off x="3620893" y="4122178"/>
            <a:ext cx="974812" cy="7077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>
              <a:lnSpc>
                <a:spcPts val="2200"/>
              </a:lnSpc>
            </a:pPr>
            <a:r>
              <a:rPr lang="ko-KR" altLang="en-US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오픈</a:t>
            </a:r>
            <a:br>
              <a:rPr lang="en-US" altLang="ko-KR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600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소스</a:t>
            </a:r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F84D4035-0BD0-4AE5-BA6A-0F20FDE800AD}"/>
              </a:ext>
            </a:extLst>
          </p:cNvPr>
          <p:cNvCxnSpPr>
            <a:cxnSpLocks/>
          </p:cNvCxnSpPr>
          <p:nvPr/>
        </p:nvCxnSpPr>
        <p:spPr>
          <a:xfrm flipH="1" flipV="1">
            <a:off x="1561650" y="4475992"/>
            <a:ext cx="236670" cy="22162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06EE33FE-D825-4B9A-896E-6002FFB25359}"/>
              </a:ext>
            </a:extLst>
          </p:cNvPr>
          <p:cNvCxnSpPr>
            <a:cxnSpLocks/>
          </p:cNvCxnSpPr>
          <p:nvPr/>
        </p:nvCxnSpPr>
        <p:spPr>
          <a:xfrm flipH="1">
            <a:off x="1561650" y="5284729"/>
            <a:ext cx="236670" cy="22162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7EB2AC23-F89E-437D-B469-AD47C1E9C3CA}"/>
              </a:ext>
            </a:extLst>
          </p:cNvPr>
          <p:cNvCxnSpPr>
            <a:cxnSpLocks/>
          </p:cNvCxnSpPr>
          <p:nvPr/>
        </p:nvCxnSpPr>
        <p:spPr>
          <a:xfrm flipV="1">
            <a:off x="3302649" y="4475992"/>
            <a:ext cx="236670" cy="22162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96456F27-639C-43D4-904C-0A9E93F13929}"/>
              </a:ext>
            </a:extLst>
          </p:cNvPr>
          <p:cNvCxnSpPr>
            <a:cxnSpLocks/>
          </p:cNvCxnSpPr>
          <p:nvPr/>
        </p:nvCxnSpPr>
        <p:spPr>
          <a:xfrm>
            <a:off x="3302649" y="5284729"/>
            <a:ext cx="236670" cy="22162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FE28A0ED-0FDC-44AB-95F3-D9408D359B69}"/>
              </a:ext>
            </a:extLst>
          </p:cNvPr>
          <p:cNvSpPr/>
          <p:nvPr/>
        </p:nvSpPr>
        <p:spPr>
          <a:xfrm>
            <a:off x="4697634" y="2380530"/>
            <a:ext cx="336110" cy="30777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FAA9151E-4BD4-4A1D-BCFC-E24124BBB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682" y="1291111"/>
            <a:ext cx="6687892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88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Job-hunting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3AF998C-8FDF-4776-ACCC-FA235241BBA9}"/>
              </a:ext>
            </a:extLst>
          </p:cNvPr>
          <p:cNvSpPr/>
          <p:nvPr/>
        </p:nvSpPr>
        <p:spPr>
          <a:xfrm>
            <a:off x="9389399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B7E5071-C7F6-4AC7-8A8F-F31415AE600A}"/>
              </a:ext>
            </a:extLst>
          </p:cNvPr>
          <p:cNvSpPr/>
          <p:nvPr/>
        </p:nvSpPr>
        <p:spPr>
          <a:xfrm>
            <a:off x="9534956" y="1069834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Search page to contribute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BF446FA-7C08-4D90-9F21-A029DED6E01E}"/>
              </a:ext>
            </a:extLst>
          </p:cNvPr>
          <p:cNvSpPr/>
          <p:nvPr/>
        </p:nvSpPr>
        <p:spPr>
          <a:xfrm>
            <a:off x="9534956" y="1958608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Open issue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BA4F1-8ED4-45FD-A236-AF4118AFF71B}"/>
              </a:ext>
            </a:extLst>
          </p:cNvPr>
          <p:cNvSpPr txBox="1"/>
          <p:nvPr/>
        </p:nvSpPr>
        <p:spPr>
          <a:xfrm>
            <a:off x="9227552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Job-hunting</a:t>
            </a:r>
            <a:endParaRPr lang="ko-KR" altLang="en-US" sz="3200" b="1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4DA9633-6D79-4C21-AEBD-45B656B1C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99" y="1069834"/>
            <a:ext cx="7537367" cy="554868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8CC1E-848E-40E3-9D7E-E0055792393B}"/>
              </a:ext>
            </a:extLst>
          </p:cNvPr>
          <p:cNvSpPr txBox="1"/>
          <p:nvPr/>
        </p:nvSpPr>
        <p:spPr>
          <a:xfrm>
            <a:off x="8681504" y="3350697"/>
            <a:ext cx="2978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C00000"/>
                </a:solidFill>
              </a:rPr>
              <a:t>이슈를 열어서 작업 의사를 알림</a:t>
            </a:r>
          </a:p>
        </p:txBody>
      </p:sp>
    </p:spTree>
    <p:extLst>
      <p:ext uri="{BB962C8B-B14F-4D97-AF65-F5344CB8AC3E}">
        <p14:creationId xmlns:p14="http://schemas.microsoft.com/office/powerpoint/2010/main" val="12287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GitHub Workflow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E18FF9B-6F58-41EA-97D3-EF82E746406D}"/>
              </a:ext>
            </a:extLst>
          </p:cNvPr>
          <p:cNvSpPr/>
          <p:nvPr/>
        </p:nvSpPr>
        <p:spPr>
          <a:xfrm>
            <a:off x="596958" y="6383527"/>
            <a:ext cx="8357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0097A7"/>
                </a:solidFill>
                <a:latin typeface="Arial" panose="020B0604020202020204" pitchFamily="34" charset="0"/>
                <a:hlinkClick r:id="rId2"/>
              </a:rPr>
              <a:t>https://git.k8s.io/community/contributors/guide/github-workflow.md</a:t>
            </a:r>
            <a:endParaRPr lang="ko-KR" altLang="en-US" dirty="0"/>
          </a:p>
        </p:txBody>
      </p:sp>
      <p:pic>
        <p:nvPicPr>
          <p:cNvPr id="2050" name="Picture 2" descr="git_workflow.png">
            <a:extLst>
              <a:ext uri="{FF2B5EF4-FFF2-40B4-BE49-F238E27FC236}">
                <a16:creationId xmlns:a16="http://schemas.microsoft.com/office/drawing/2014/main" id="{7466E124-E65D-47E2-BAB3-EAD38E438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/>
          <a:stretch/>
        </p:blipFill>
        <p:spPr bwMode="auto">
          <a:xfrm>
            <a:off x="14514" y="929842"/>
            <a:ext cx="9491787" cy="53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4D62A16-E9BA-4DC2-A251-A3F9069D2AC8}"/>
              </a:ext>
            </a:extLst>
          </p:cNvPr>
          <p:cNvSpPr/>
          <p:nvPr/>
        </p:nvSpPr>
        <p:spPr>
          <a:xfrm>
            <a:off x="9350157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7E6A985-6574-44A8-A54D-89BFAD5B5201}"/>
              </a:ext>
            </a:extLst>
          </p:cNvPr>
          <p:cNvSpPr/>
          <p:nvPr/>
        </p:nvSpPr>
        <p:spPr>
          <a:xfrm>
            <a:off x="9506301" y="1069834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Set development environment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A5A128F-EA26-46E9-A3D2-53395831D0D8}"/>
              </a:ext>
            </a:extLst>
          </p:cNvPr>
          <p:cNvSpPr/>
          <p:nvPr/>
        </p:nvSpPr>
        <p:spPr>
          <a:xfrm>
            <a:off x="9506301" y="1958609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Get dev-branch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28AEB32-9D2C-4E78-8BC8-FABBA25374FE}"/>
              </a:ext>
            </a:extLst>
          </p:cNvPr>
          <p:cNvSpPr/>
          <p:nvPr/>
        </p:nvSpPr>
        <p:spPr>
          <a:xfrm>
            <a:off x="9506301" y="2847384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Development</a:t>
            </a:r>
            <a:endParaRPr lang="ko-KR" altLang="en-US" sz="2400" dirty="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2E142E8-911F-4C70-A35F-2D90A3907E7C}"/>
              </a:ext>
            </a:extLst>
          </p:cNvPr>
          <p:cNvSpPr/>
          <p:nvPr/>
        </p:nvSpPr>
        <p:spPr>
          <a:xfrm>
            <a:off x="9506301" y="3736158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Commit</a:t>
            </a:r>
            <a:endParaRPr lang="ko-KR" altLang="en-US" sz="2400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9CFE0DA-F0F9-41E0-9BD8-2B15C66AA9B3}"/>
              </a:ext>
            </a:extLst>
          </p:cNvPr>
          <p:cNvSpPr/>
          <p:nvPr/>
        </p:nvSpPr>
        <p:spPr>
          <a:xfrm>
            <a:off x="9506301" y="4624933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Fetch upstream &amp; rebase</a:t>
            </a:r>
            <a:endParaRPr lang="ko-KR" altLang="en-US" sz="24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449F6E8-A7D6-4A3D-A679-82628984328E}"/>
              </a:ext>
            </a:extLst>
          </p:cNvPr>
          <p:cNvSpPr/>
          <p:nvPr/>
        </p:nvSpPr>
        <p:spPr>
          <a:xfrm>
            <a:off x="9506301" y="5513708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Push to origin</a:t>
            </a:r>
            <a:endParaRPr lang="ko-KR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BFC60-46D6-4722-956F-8F84B7AEEB5E}"/>
              </a:ext>
            </a:extLst>
          </p:cNvPr>
          <p:cNvSpPr txBox="1"/>
          <p:nvPr/>
        </p:nvSpPr>
        <p:spPr>
          <a:xfrm>
            <a:off x="9231409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Development</a:t>
            </a:r>
            <a:endParaRPr lang="ko-KR" alt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7D54F-2B78-40BA-A9A9-5867C400696D}"/>
              </a:ext>
            </a:extLst>
          </p:cNvPr>
          <p:cNvSpPr txBox="1"/>
          <p:nvPr/>
        </p:nvSpPr>
        <p:spPr>
          <a:xfrm>
            <a:off x="5949696" y="4656969"/>
            <a:ext cx="3898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C00000"/>
                </a:solidFill>
              </a:rPr>
              <a:t>GitHub </a:t>
            </a:r>
            <a:r>
              <a:rPr lang="ko-KR" altLang="en-US" sz="3200" b="1" dirty="0">
                <a:solidFill>
                  <a:srgbClr val="C00000"/>
                </a:solidFill>
              </a:rPr>
              <a:t>기반 기여 워크플로우에 익숙해져야 합니다</a:t>
            </a:r>
            <a:r>
              <a:rPr lang="en-US" altLang="ko-KR" sz="3200" b="1" dirty="0">
                <a:solidFill>
                  <a:srgbClr val="C00000"/>
                </a:solidFill>
              </a:rPr>
              <a:t>.</a:t>
            </a:r>
            <a:endParaRPr lang="ko-KR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9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GitHub Workflow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4D62A16-E9BA-4DC2-A251-A3F9069D2AC8}"/>
              </a:ext>
            </a:extLst>
          </p:cNvPr>
          <p:cNvSpPr/>
          <p:nvPr/>
        </p:nvSpPr>
        <p:spPr>
          <a:xfrm>
            <a:off x="9350157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7E6A985-6574-44A8-A54D-89BFAD5B5201}"/>
              </a:ext>
            </a:extLst>
          </p:cNvPr>
          <p:cNvSpPr/>
          <p:nvPr/>
        </p:nvSpPr>
        <p:spPr>
          <a:xfrm>
            <a:off x="9506301" y="1069834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Set development environment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A5A128F-EA26-46E9-A3D2-53395831D0D8}"/>
              </a:ext>
            </a:extLst>
          </p:cNvPr>
          <p:cNvSpPr/>
          <p:nvPr/>
        </p:nvSpPr>
        <p:spPr>
          <a:xfrm>
            <a:off x="9506301" y="1958609"/>
            <a:ext cx="2428656" cy="7129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Get dev-branch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28AEB32-9D2C-4E78-8BC8-FABBA25374FE}"/>
              </a:ext>
            </a:extLst>
          </p:cNvPr>
          <p:cNvSpPr/>
          <p:nvPr/>
        </p:nvSpPr>
        <p:spPr>
          <a:xfrm>
            <a:off x="9506301" y="284738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Development</a:t>
            </a:r>
            <a:endParaRPr lang="ko-KR" altLang="en-US" sz="2400" dirty="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2E142E8-911F-4C70-A35F-2D90A3907E7C}"/>
              </a:ext>
            </a:extLst>
          </p:cNvPr>
          <p:cNvSpPr/>
          <p:nvPr/>
        </p:nvSpPr>
        <p:spPr>
          <a:xfrm>
            <a:off x="9506301" y="373615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Commit</a:t>
            </a:r>
            <a:endParaRPr lang="ko-KR" altLang="en-US" sz="2400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9CFE0DA-F0F9-41E0-9BD8-2B15C66AA9B3}"/>
              </a:ext>
            </a:extLst>
          </p:cNvPr>
          <p:cNvSpPr/>
          <p:nvPr/>
        </p:nvSpPr>
        <p:spPr>
          <a:xfrm>
            <a:off x="9506301" y="4624933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Fetch upstream &amp; rebase</a:t>
            </a:r>
            <a:endParaRPr lang="ko-KR" altLang="en-US" sz="24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449F6E8-A7D6-4A3D-A679-82628984328E}"/>
              </a:ext>
            </a:extLst>
          </p:cNvPr>
          <p:cNvSpPr/>
          <p:nvPr/>
        </p:nvSpPr>
        <p:spPr>
          <a:xfrm>
            <a:off x="9506301" y="551370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Push to origin</a:t>
            </a:r>
            <a:endParaRPr lang="ko-KR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BFC60-46D6-4722-956F-8F84B7AEEB5E}"/>
              </a:ext>
            </a:extLst>
          </p:cNvPr>
          <p:cNvSpPr txBox="1"/>
          <p:nvPr/>
        </p:nvSpPr>
        <p:spPr>
          <a:xfrm>
            <a:off x="9231409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Development</a:t>
            </a:r>
            <a:endParaRPr lang="ko-KR" altLang="en-US" sz="3200" b="1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81C322B-3DEC-4082-9EA5-4839273EB44D}"/>
              </a:ext>
            </a:extLst>
          </p:cNvPr>
          <p:cNvSpPr/>
          <p:nvPr/>
        </p:nvSpPr>
        <p:spPr>
          <a:xfrm>
            <a:off x="4202495" y="3823815"/>
            <a:ext cx="2046514" cy="2929932"/>
          </a:xfrm>
          <a:prstGeom prst="roundRect">
            <a:avLst>
              <a:gd name="adj" fmla="val 6029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5DC3DC1D-3A6D-4865-A65C-A334CE4569DC}"/>
              </a:ext>
            </a:extLst>
          </p:cNvPr>
          <p:cNvSpPr/>
          <p:nvPr/>
        </p:nvSpPr>
        <p:spPr>
          <a:xfrm>
            <a:off x="4119160" y="968041"/>
            <a:ext cx="2129849" cy="2248966"/>
          </a:xfrm>
          <a:prstGeom prst="roundRect">
            <a:avLst>
              <a:gd name="adj" fmla="val 3660"/>
            </a:avLst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F253588-275C-479D-8AC5-B90E77EF63AA}"/>
              </a:ext>
            </a:extLst>
          </p:cNvPr>
          <p:cNvSpPr/>
          <p:nvPr/>
        </p:nvSpPr>
        <p:spPr>
          <a:xfrm>
            <a:off x="4420210" y="5717781"/>
            <a:ext cx="1582056" cy="6205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Working</a:t>
            </a:r>
            <a:br>
              <a:rPr lang="en-US" altLang="ko-KR">
                <a:solidFill>
                  <a:schemeClr val="tx1"/>
                </a:solidFill>
              </a:rPr>
            </a:br>
            <a:r>
              <a:rPr lang="en-US" altLang="ko-KR">
                <a:solidFill>
                  <a:schemeClr val="tx1"/>
                </a:solidFill>
              </a:rPr>
              <a:t>copy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D7387-05B1-43B7-8D67-816F70DE10AC}"/>
              </a:ext>
            </a:extLst>
          </p:cNvPr>
          <p:cNvSpPr txBox="1"/>
          <p:nvPr/>
        </p:nvSpPr>
        <p:spPr>
          <a:xfrm>
            <a:off x="4115825" y="92891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GitHub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8E2571-DE41-4539-A0A5-621C90106464}"/>
              </a:ext>
            </a:extLst>
          </p:cNvPr>
          <p:cNvSpPr txBox="1"/>
          <p:nvPr/>
        </p:nvSpPr>
        <p:spPr>
          <a:xfrm>
            <a:off x="4265488" y="6384415"/>
            <a:ext cx="71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Local </a:t>
            </a:r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513266B4-555C-4C9C-BF57-4713EB14968B}"/>
              </a:ext>
            </a:extLst>
          </p:cNvPr>
          <p:cNvSpPr/>
          <p:nvPr/>
        </p:nvSpPr>
        <p:spPr>
          <a:xfrm>
            <a:off x="4420210" y="4032994"/>
            <a:ext cx="1582056" cy="6205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Local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36AE2AA5-1305-44A2-B7CD-9FBA0262A358}"/>
              </a:ext>
            </a:extLst>
          </p:cNvPr>
          <p:cNvCxnSpPr>
            <a:cxnSpLocks/>
          </p:cNvCxnSpPr>
          <p:nvPr/>
        </p:nvCxnSpPr>
        <p:spPr>
          <a:xfrm flipV="1">
            <a:off x="5051582" y="4663196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09F3A487-CFEE-4140-AA47-8AF659CBCB7A}"/>
              </a:ext>
            </a:extLst>
          </p:cNvPr>
          <p:cNvCxnSpPr>
            <a:cxnSpLocks/>
          </p:cNvCxnSpPr>
          <p:nvPr/>
        </p:nvCxnSpPr>
        <p:spPr>
          <a:xfrm>
            <a:off x="5356380" y="4663195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7CB6446-B003-43C0-B00B-0A5E6874859B}"/>
              </a:ext>
            </a:extLst>
          </p:cNvPr>
          <p:cNvSpPr txBox="1"/>
          <p:nvPr/>
        </p:nvSpPr>
        <p:spPr>
          <a:xfrm rot="16200000">
            <a:off x="5015462" y="4979557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update</a:t>
            </a:r>
            <a:endParaRPr lang="ko-KR" alt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0F30BD-E8BE-4340-AF4C-9C1647C4307D}"/>
              </a:ext>
            </a:extLst>
          </p:cNvPr>
          <p:cNvSpPr txBox="1"/>
          <p:nvPr/>
        </p:nvSpPr>
        <p:spPr>
          <a:xfrm rot="16200000">
            <a:off x="4421257" y="4994231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commit</a:t>
            </a:r>
            <a:endParaRPr lang="ko-KR" alt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436B89-9D54-4C19-8FF6-60754813AD82}"/>
              </a:ext>
            </a:extLst>
          </p:cNvPr>
          <p:cNvSpPr txBox="1"/>
          <p:nvPr/>
        </p:nvSpPr>
        <p:spPr>
          <a:xfrm>
            <a:off x="1751236" y="3368816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</a:rPr>
              <a:t>git clone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8821AAF8-5CC8-40BA-B6DE-2B4C89865E82}"/>
              </a:ext>
            </a:extLst>
          </p:cNvPr>
          <p:cNvSpPr/>
          <p:nvPr/>
        </p:nvSpPr>
        <p:spPr>
          <a:xfrm>
            <a:off x="4420209" y="1315749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Upstream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DC09035D-0EF5-4CFC-9B19-F750BFE93571}"/>
              </a:ext>
            </a:extLst>
          </p:cNvPr>
          <p:cNvSpPr/>
          <p:nvPr/>
        </p:nvSpPr>
        <p:spPr>
          <a:xfrm>
            <a:off x="4420209" y="2437166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Origin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94459828-1E47-460B-B05A-3CED7E1756EA}"/>
              </a:ext>
            </a:extLst>
          </p:cNvPr>
          <p:cNvCxnSpPr>
            <a:stCxn id="61" idx="0"/>
            <a:endCxn id="60" idx="2"/>
          </p:cNvCxnSpPr>
          <p:nvPr/>
        </p:nvCxnSpPr>
        <p:spPr>
          <a:xfrm flipV="1">
            <a:off x="5211237" y="1913711"/>
            <a:ext cx="0" cy="52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4B8523D-24D3-4429-B692-5F5CB3FA3692}"/>
              </a:ext>
            </a:extLst>
          </p:cNvPr>
          <p:cNvSpPr txBox="1"/>
          <p:nvPr/>
        </p:nvSpPr>
        <p:spPr>
          <a:xfrm>
            <a:off x="1955284" y="1888457"/>
            <a:ext cx="73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</a:rPr>
              <a:t>Fork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011E07E-4094-4E71-9A12-713CC6800C8D}"/>
              </a:ext>
            </a:extLst>
          </p:cNvPr>
          <p:cNvCxnSpPr>
            <a:cxnSpLocks/>
          </p:cNvCxnSpPr>
          <p:nvPr/>
        </p:nvCxnSpPr>
        <p:spPr>
          <a:xfrm flipV="1">
            <a:off x="5051583" y="3032384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5F93AAFE-36B7-4DD8-BB8F-D898422514B5}"/>
              </a:ext>
            </a:extLst>
          </p:cNvPr>
          <p:cNvCxnSpPr>
            <a:cxnSpLocks/>
          </p:cNvCxnSpPr>
          <p:nvPr/>
        </p:nvCxnSpPr>
        <p:spPr>
          <a:xfrm>
            <a:off x="5356381" y="3032383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6FE5839-C518-41AA-8FED-C044D07BAC82}"/>
              </a:ext>
            </a:extLst>
          </p:cNvPr>
          <p:cNvSpPr txBox="1"/>
          <p:nvPr/>
        </p:nvSpPr>
        <p:spPr>
          <a:xfrm rot="16200000">
            <a:off x="5083128" y="3348745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pull</a:t>
            </a:r>
            <a:endParaRPr lang="ko-KR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220F7-6B24-4F65-878D-E2AC5976F177}"/>
              </a:ext>
            </a:extLst>
          </p:cNvPr>
          <p:cNvSpPr txBox="1"/>
          <p:nvPr/>
        </p:nvSpPr>
        <p:spPr>
          <a:xfrm rot="16200000">
            <a:off x="4377710" y="3363419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push</a:t>
            </a:r>
            <a:endParaRPr lang="ko-KR" alt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DD6E3D-83E5-485B-A1D0-C605D3054439}"/>
              </a:ext>
            </a:extLst>
          </p:cNvPr>
          <p:cNvSpPr txBox="1"/>
          <p:nvPr/>
        </p:nvSpPr>
        <p:spPr>
          <a:xfrm>
            <a:off x="4791505" y="20253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PR</a:t>
            </a:r>
            <a:endParaRPr lang="ko-KR" altLang="en-US" dirty="0"/>
          </a:p>
        </p:txBody>
      </p:sp>
      <p:sp>
        <p:nvSpPr>
          <p:cNvPr id="114" name="화살표: 오른쪽으로 구부러짐 113">
            <a:extLst>
              <a:ext uri="{FF2B5EF4-FFF2-40B4-BE49-F238E27FC236}">
                <a16:creationId xmlns:a16="http://schemas.microsoft.com/office/drawing/2014/main" id="{66A8775C-A8F9-4FDE-A7C4-6AB7AC841D07}"/>
              </a:ext>
            </a:extLst>
          </p:cNvPr>
          <p:cNvSpPr/>
          <p:nvPr/>
        </p:nvSpPr>
        <p:spPr>
          <a:xfrm>
            <a:off x="3098843" y="1551991"/>
            <a:ext cx="1222820" cy="1214901"/>
          </a:xfrm>
          <a:prstGeom prst="curvedRightArrow">
            <a:avLst>
              <a:gd name="adj1" fmla="val 19934"/>
              <a:gd name="adj2" fmla="val 39100"/>
              <a:gd name="adj3" fmla="val 266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6" name="화살표: 오른쪽으로 구부러짐 115">
            <a:extLst>
              <a:ext uri="{FF2B5EF4-FFF2-40B4-BE49-F238E27FC236}">
                <a16:creationId xmlns:a16="http://schemas.microsoft.com/office/drawing/2014/main" id="{DFFF8CB1-CB3A-4185-907C-814754EC2B40}"/>
              </a:ext>
            </a:extLst>
          </p:cNvPr>
          <p:cNvSpPr/>
          <p:nvPr/>
        </p:nvSpPr>
        <p:spPr>
          <a:xfrm>
            <a:off x="3098843" y="2861991"/>
            <a:ext cx="1222820" cy="1653785"/>
          </a:xfrm>
          <a:prstGeom prst="curvedRightArrow">
            <a:avLst>
              <a:gd name="adj1" fmla="val 19934"/>
              <a:gd name="adj2" fmla="val 39100"/>
              <a:gd name="adj3" fmla="val 266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FE3628-5979-4705-8DD2-B2E03B02AD7C}"/>
              </a:ext>
            </a:extLst>
          </p:cNvPr>
          <p:cNvSpPr txBox="1"/>
          <p:nvPr/>
        </p:nvSpPr>
        <p:spPr>
          <a:xfrm>
            <a:off x="1576163" y="5870168"/>
            <a:ext cx="2325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>
                <a:solidFill>
                  <a:srgbClr val="C00000"/>
                </a:solidFill>
              </a:rPr>
              <a:t>내려받기</a:t>
            </a:r>
            <a:endParaRPr lang="ko-KR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95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4D62A16-E9BA-4DC2-A251-A3F9069D2AC8}"/>
              </a:ext>
            </a:extLst>
          </p:cNvPr>
          <p:cNvSpPr/>
          <p:nvPr/>
        </p:nvSpPr>
        <p:spPr>
          <a:xfrm>
            <a:off x="9350157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7E6A985-6574-44A8-A54D-89BFAD5B5201}"/>
              </a:ext>
            </a:extLst>
          </p:cNvPr>
          <p:cNvSpPr/>
          <p:nvPr/>
        </p:nvSpPr>
        <p:spPr>
          <a:xfrm>
            <a:off x="9506301" y="106983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/>
              <a:t>Set development environment</a:t>
            </a:r>
            <a:endParaRPr lang="ko-KR" altLang="en-US" sz="2400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A5A128F-EA26-46E9-A3D2-53395831D0D8}"/>
              </a:ext>
            </a:extLst>
          </p:cNvPr>
          <p:cNvSpPr/>
          <p:nvPr/>
        </p:nvSpPr>
        <p:spPr>
          <a:xfrm>
            <a:off x="9506301" y="1958609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Get dev-branch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28AEB32-9D2C-4E78-8BC8-FABBA25374FE}"/>
              </a:ext>
            </a:extLst>
          </p:cNvPr>
          <p:cNvSpPr/>
          <p:nvPr/>
        </p:nvSpPr>
        <p:spPr>
          <a:xfrm>
            <a:off x="9506301" y="284738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Development</a:t>
            </a:r>
            <a:endParaRPr lang="ko-KR" altLang="en-US" sz="2400" dirty="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2E142E8-911F-4C70-A35F-2D90A3907E7C}"/>
              </a:ext>
            </a:extLst>
          </p:cNvPr>
          <p:cNvSpPr/>
          <p:nvPr/>
        </p:nvSpPr>
        <p:spPr>
          <a:xfrm>
            <a:off x="9506301" y="373615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Commit</a:t>
            </a:r>
            <a:endParaRPr lang="ko-KR" altLang="en-US" sz="2400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9CFE0DA-F0F9-41E0-9BD8-2B15C66AA9B3}"/>
              </a:ext>
            </a:extLst>
          </p:cNvPr>
          <p:cNvSpPr/>
          <p:nvPr/>
        </p:nvSpPr>
        <p:spPr>
          <a:xfrm>
            <a:off x="9506301" y="4624933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Fetch upstream &amp; rebase</a:t>
            </a:r>
            <a:endParaRPr lang="ko-KR" altLang="en-US" sz="24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449F6E8-A7D6-4A3D-A679-82628984328E}"/>
              </a:ext>
            </a:extLst>
          </p:cNvPr>
          <p:cNvSpPr/>
          <p:nvPr/>
        </p:nvSpPr>
        <p:spPr>
          <a:xfrm>
            <a:off x="9506301" y="551370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Push to origin</a:t>
            </a:r>
            <a:endParaRPr lang="ko-KR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BFC60-46D6-4722-956F-8F84B7AEEB5E}"/>
              </a:ext>
            </a:extLst>
          </p:cNvPr>
          <p:cNvSpPr txBox="1"/>
          <p:nvPr/>
        </p:nvSpPr>
        <p:spPr>
          <a:xfrm>
            <a:off x="9231409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Development</a:t>
            </a:r>
            <a:endParaRPr lang="ko-KR" altLang="en-US" sz="3200" b="1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81C322B-3DEC-4082-9EA5-4839273EB44D}"/>
              </a:ext>
            </a:extLst>
          </p:cNvPr>
          <p:cNvSpPr/>
          <p:nvPr/>
        </p:nvSpPr>
        <p:spPr>
          <a:xfrm>
            <a:off x="1154495" y="3823815"/>
            <a:ext cx="2046514" cy="2929932"/>
          </a:xfrm>
          <a:prstGeom prst="roundRect">
            <a:avLst>
              <a:gd name="adj" fmla="val 6029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5DC3DC1D-3A6D-4865-A65C-A334CE4569DC}"/>
              </a:ext>
            </a:extLst>
          </p:cNvPr>
          <p:cNvSpPr/>
          <p:nvPr/>
        </p:nvSpPr>
        <p:spPr>
          <a:xfrm>
            <a:off x="1071160" y="968041"/>
            <a:ext cx="2129849" cy="2248966"/>
          </a:xfrm>
          <a:prstGeom prst="roundRect">
            <a:avLst>
              <a:gd name="adj" fmla="val 3660"/>
            </a:avLst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F253588-275C-479D-8AC5-B90E77EF63AA}"/>
              </a:ext>
            </a:extLst>
          </p:cNvPr>
          <p:cNvSpPr/>
          <p:nvPr/>
        </p:nvSpPr>
        <p:spPr>
          <a:xfrm>
            <a:off x="1372210" y="5717781"/>
            <a:ext cx="1582056" cy="620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Working</a:t>
            </a:r>
            <a:br>
              <a:rPr lang="en-US" altLang="ko-KR">
                <a:solidFill>
                  <a:schemeClr val="tx1"/>
                </a:solidFill>
              </a:rPr>
            </a:br>
            <a:r>
              <a:rPr lang="en-US" altLang="ko-KR">
                <a:solidFill>
                  <a:schemeClr val="tx1"/>
                </a:solidFill>
              </a:rPr>
              <a:t>copy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D7387-05B1-43B7-8D67-816F70DE10AC}"/>
              </a:ext>
            </a:extLst>
          </p:cNvPr>
          <p:cNvSpPr txBox="1"/>
          <p:nvPr/>
        </p:nvSpPr>
        <p:spPr>
          <a:xfrm>
            <a:off x="1067825" y="92891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GitHub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8E2571-DE41-4539-A0A5-621C90106464}"/>
              </a:ext>
            </a:extLst>
          </p:cNvPr>
          <p:cNvSpPr txBox="1"/>
          <p:nvPr/>
        </p:nvSpPr>
        <p:spPr>
          <a:xfrm>
            <a:off x="1217488" y="6384415"/>
            <a:ext cx="71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Local </a:t>
            </a:r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513266B4-555C-4C9C-BF57-4713EB14968B}"/>
              </a:ext>
            </a:extLst>
          </p:cNvPr>
          <p:cNvSpPr/>
          <p:nvPr/>
        </p:nvSpPr>
        <p:spPr>
          <a:xfrm>
            <a:off x="1372210" y="4032994"/>
            <a:ext cx="1582056" cy="620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Local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36AE2AA5-1305-44A2-B7CD-9FBA0262A358}"/>
              </a:ext>
            </a:extLst>
          </p:cNvPr>
          <p:cNvCxnSpPr>
            <a:cxnSpLocks/>
          </p:cNvCxnSpPr>
          <p:nvPr/>
        </p:nvCxnSpPr>
        <p:spPr>
          <a:xfrm flipV="1">
            <a:off x="2003582" y="4663196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09F3A487-CFEE-4140-AA47-8AF659CBCB7A}"/>
              </a:ext>
            </a:extLst>
          </p:cNvPr>
          <p:cNvCxnSpPr>
            <a:cxnSpLocks/>
          </p:cNvCxnSpPr>
          <p:nvPr/>
        </p:nvCxnSpPr>
        <p:spPr>
          <a:xfrm>
            <a:off x="2308380" y="4663195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7CB6446-B003-43C0-B00B-0A5E6874859B}"/>
              </a:ext>
            </a:extLst>
          </p:cNvPr>
          <p:cNvSpPr txBox="1"/>
          <p:nvPr/>
        </p:nvSpPr>
        <p:spPr>
          <a:xfrm rot="16200000">
            <a:off x="1967462" y="4979557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update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0F30BD-E8BE-4340-AF4C-9C1647C4307D}"/>
              </a:ext>
            </a:extLst>
          </p:cNvPr>
          <p:cNvSpPr txBox="1"/>
          <p:nvPr/>
        </p:nvSpPr>
        <p:spPr>
          <a:xfrm rot="16200000">
            <a:off x="1373257" y="4994231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commit</a:t>
            </a:r>
            <a:endParaRPr lang="ko-KR" altLang="en-US" dirty="0"/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8821AAF8-5CC8-40BA-B6DE-2B4C89865E82}"/>
              </a:ext>
            </a:extLst>
          </p:cNvPr>
          <p:cNvSpPr/>
          <p:nvPr/>
        </p:nvSpPr>
        <p:spPr>
          <a:xfrm>
            <a:off x="1372209" y="1315749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Upstream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DC09035D-0EF5-4CFC-9B19-F750BFE93571}"/>
              </a:ext>
            </a:extLst>
          </p:cNvPr>
          <p:cNvSpPr/>
          <p:nvPr/>
        </p:nvSpPr>
        <p:spPr>
          <a:xfrm>
            <a:off x="1372209" y="2437166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Origin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94459828-1E47-460B-B05A-3CED7E1756EA}"/>
              </a:ext>
            </a:extLst>
          </p:cNvPr>
          <p:cNvCxnSpPr>
            <a:stCxn id="61" idx="0"/>
            <a:endCxn id="60" idx="2"/>
          </p:cNvCxnSpPr>
          <p:nvPr/>
        </p:nvCxnSpPr>
        <p:spPr>
          <a:xfrm flipV="1">
            <a:off x="2163237" y="1913711"/>
            <a:ext cx="0" cy="52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011E07E-4094-4E71-9A12-713CC6800C8D}"/>
              </a:ext>
            </a:extLst>
          </p:cNvPr>
          <p:cNvCxnSpPr>
            <a:cxnSpLocks/>
          </p:cNvCxnSpPr>
          <p:nvPr/>
        </p:nvCxnSpPr>
        <p:spPr>
          <a:xfrm flipV="1">
            <a:off x="2003583" y="3032384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5F93AAFE-36B7-4DD8-BB8F-D898422514B5}"/>
              </a:ext>
            </a:extLst>
          </p:cNvPr>
          <p:cNvCxnSpPr>
            <a:cxnSpLocks/>
          </p:cNvCxnSpPr>
          <p:nvPr/>
        </p:nvCxnSpPr>
        <p:spPr>
          <a:xfrm>
            <a:off x="2308381" y="3032383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6FE5839-C518-41AA-8FED-C044D07BAC82}"/>
              </a:ext>
            </a:extLst>
          </p:cNvPr>
          <p:cNvSpPr txBox="1"/>
          <p:nvPr/>
        </p:nvSpPr>
        <p:spPr>
          <a:xfrm rot="16200000">
            <a:off x="2035128" y="3348745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pull</a:t>
            </a:r>
            <a:endParaRPr lang="ko-KR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220F7-6B24-4F65-878D-E2AC5976F177}"/>
              </a:ext>
            </a:extLst>
          </p:cNvPr>
          <p:cNvSpPr txBox="1"/>
          <p:nvPr/>
        </p:nvSpPr>
        <p:spPr>
          <a:xfrm rot="16200000">
            <a:off x="1329710" y="3363419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push</a:t>
            </a:r>
            <a:endParaRPr lang="ko-KR" alt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DD6E3D-83E5-485B-A1D0-C605D3054439}"/>
              </a:ext>
            </a:extLst>
          </p:cNvPr>
          <p:cNvSpPr txBox="1"/>
          <p:nvPr/>
        </p:nvSpPr>
        <p:spPr>
          <a:xfrm>
            <a:off x="1743505" y="20253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PR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24C68C4-55CF-4EF6-85A2-8AEC903A0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0" b="11685"/>
          <a:stretch/>
        </p:blipFill>
        <p:spPr>
          <a:xfrm>
            <a:off x="5836833" y="771201"/>
            <a:ext cx="3194779" cy="4093407"/>
          </a:xfrm>
          <a:prstGeom prst="rect">
            <a:avLst/>
          </a:prstGeom>
        </p:spPr>
      </p:pic>
      <p:sp>
        <p:nvSpPr>
          <p:cNvPr id="3" name="화살표: 왼쪽 2">
            <a:extLst>
              <a:ext uri="{FF2B5EF4-FFF2-40B4-BE49-F238E27FC236}">
                <a16:creationId xmlns:a16="http://schemas.microsoft.com/office/drawing/2014/main" id="{581A9F88-2398-4992-9DE9-F9D588995935}"/>
              </a:ext>
            </a:extLst>
          </p:cNvPr>
          <p:cNvSpPr/>
          <p:nvPr/>
        </p:nvSpPr>
        <p:spPr>
          <a:xfrm rot="21207815">
            <a:off x="3489966" y="3968731"/>
            <a:ext cx="2052904" cy="3957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FF8D51-9794-4A0D-8DD4-F5921783B4B8}"/>
              </a:ext>
            </a:extLst>
          </p:cNvPr>
          <p:cNvSpPr txBox="1"/>
          <p:nvPr/>
        </p:nvSpPr>
        <p:spPr>
          <a:xfrm>
            <a:off x="3366429" y="3412252"/>
            <a:ext cx="246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</a:rPr>
              <a:t>git fetch upstream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A164BE-C589-4C2D-B01A-6DF09EA38995}"/>
              </a:ext>
            </a:extLst>
          </p:cNvPr>
          <p:cNvSpPr txBox="1"/>
          <p:nvPr/>
        </p:nvSpPr>
        <p:spPr>
          <a:xfrm>
            <a:off x="3366429" y="4565894"/>
            <a:ext cx="3238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</a:rPr>
              <a:t>git checkout </a:t>
            </a:r>
          </a:p>
          <a:p>
            <a:r>
              <a:rPr lang="en-US" altLang="ko-KR" sz="2400" dirty="0">
                <a:solidFill>
                  <a:srgbClr val="C00000"/>
                </a:solidFill>
              </a:rPr>
              <a:t>upstream/</a:t>
            </a:r>
            <a:r>
              <a:rPr lang="en-US" altLang="ko-KR" sz="2400" b="1" dirty="0">
                <a:solidFill>
                  <a:srgbClr val="C00000"/>
                </a:solidFill>
              </a:rPr>
              <a:t>dev-1.28-ko.4</a:t>
            </a:r>
            <a:endParaRPr lang="ko-KR" altLang="en-US" sz="2400" b="1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2E2167-5002-4D26-8292-B6EFC8109AEE}"/>
              </a:ext>
            </a:extLst>
          </p:cNvPr>
          <p:cNvSpPr txBox="1"/>
          <p:nvPr/>
        </p:nvSpPr>
        <p:spPr>
          <a:xfrm>
            <a:off x="3305011" y="5761117"/>
            <a:ext cx="5767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>
                <a:solidFill>
                  <a:srgbClr val="C00000"/>
                </a:solidFill>
              </a:rPr>
              <a:t>내려받기</a:t>
            </a:r>
            <a:r>
              <a:rPr lang="en-US" altLang="ko-KR" sz="3200" b="1" dirty="0">
                <a:solidFill>
                  <a:srgbClr val="C00000"/>
                </a:solidFill>
              </a:rPr>
              <a:t>:</a:t>
            </a:r>
            <a:r>
              <a:rPr lang="ko-KR" altLang="en-US" sz="3200" b="1" dirty="0">
                <a:solidFill>
                  <a:srgbClr val="C00000"/>
                </a:solidFill>
              </a:rPr>
              <a:t> 한글 작업 </a:t>
            </a:r>
            <a:r>
              <a:rPr lang="ko-KR" altLang="en-US" sz="3200" b="1" dirty="0" err="1">
                <a:solidFill>
                  <a:srgbClr val="C00000"/>
                </a:solidFill>
              </a:rPr>
              <a:t>브랜치를</a:t>
            </a:r>
            <a:r>
              <a:rPr lang="ko-KR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ko-KR" sz="3200" b="1" dirty="0">
                <a:solidFill>
                  <a:srgbClr val="C00000"/>
                </a:solidFill>
              </a:rPr>
              <a:t>Base</a:t>
            </a:r>
            <a:r>
              <a:rPr lang="ko-KR" altLang="en-US" sz="3200" b="1" dirty="0">
                <a:solidFill>
                  <a:srgbClr val="C00000"/>
                </a:solidFill>
              </a:rPr>
              <a:t>로한 </a:t>
            </a:r>
            <a:r>
              <a:rPr lang="ko-KR" altLang="en-US" sz="3200" b="1" dirty="0" err="1">
                <a:solidFill>
                  <a:srgbClr val="C00000"/>
                </a:solidFill>
              </a:rPr>
              <a:t>피쳐브랜치</a:t>
            </a:r>
            <a:r>
              <a:rPr lang="ko-KR" altLang="en-US" sz="3200" b="1" dirty="0">
                <a:solidFill>
                  <a:srgbClr val="C00000"/>
                </a:solidFill>
              </a:rPr>
              <a:t> 생성</a:t>
            </a:r>
          </a:p>
        </p:txBody>
      </p:sp>
    </p:spTree>
    <p:extLst>
      <p:ext uri="{BB962C8B-B14F-4D97-AF65-F5344CB8AC3E}">
        <p14:creationId xmlns:p14="http://schemas.microsoft.com/office/powerpoint/2010/main" val="2391924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4D62A16-E9BA-4DC2-A251-A3F9069D2AC8}"/>
              </a:ext>
            </a:extLst>
          </p:cNvPr>
          <p:cNvSpPr/>
          <p:nvPr/>
        </p:nvSpPr>
        <p:spPr>
          <a:xfrm>
            <a:off x="9350157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7E6A985-6574-44A8-A54D-89BFAD5B5201}"/>
              </a:ext>
            </a:extLst>
          </p:cNvPr>
          <p:cNvSpPr/>
          <p:nvPr/>
        </p:nvSpPr>
        <p:spPr>
          <a:xfrm>
            <a:off x="9506301" y="106983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/>
              <a:t>Set development environment</a:t>
            </a:r>
            <a:endParaRPr lang="ko-KR" altLang="en-US" sz="2400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A5A128F-EA26-46E9-A3D2-53395831D0D8}"/>
              </a:ext>
            </a:extLst>
          </p:cNvPr>
          <p:cNvSpPr/>
          <p:nvPr/>
        </p:nvSpPr>
        <p:spPr>
          <a:xfrm>
            <a:off x="9506301" y="1958609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/>
              <a:t>Get dev-branch</a:t>
            </a:r>
            <a:endParaRPr lang="ko-KR" altLang="en-US" sz="2400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28AEB32-9D2C-4E78-8BC8-FABBA25374FE}"/>
              </a:ext>
            </a:extLst>
          </p:cNvPr>
          <p:cNvSpPr/>
          <p:nvPr/>
        </p:nvSpPr>
        <p:spPr>
          <a:xfrm>
            <a:off x="9506301" y="2847384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Development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2E142E8-911F-4C70-A35F-2D90A3907E7C}"/>
              </a:ext>
            </a:extLst>
          </p:cNvPr>
          <p:cNvSpPr/>
          <p:nvPr/>
        </p:nvSpPr>
        <p:spPr>
          <a:xfrm>
            <a:off x="9506301" y="3736158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Commit</a:t>
            </a:r>
            <a:endParaRPr lang="ko-KR" altLang="en-US" sz="2400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9CFE0DA-F0F9-41E0-9BD8-2B15C66AA9B3}"/>
              </a:ext>
            </a:extLst>
          </p:cNvPr>
          <p:cNvSpPr/>
          <p:nvPr/>
        </p:nvSpPr>
        <p:spPr>
          <a:xfrm>
            <a:off x="9506301" y="4624933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Fetch upstream &amp; rebase</a:t>
            </a:r>
            <a:endParaRPr lang="ko-KR" altLang="en-US" sz="24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449F6E8-A7D6-4A3D-A679-82628984328E}"/>
              </a:ext>
            </a:extLst>
          </p:cNvPr>
          <p:cNvSpPr/>
          <p:nvPr/>
        </p:nvSpPr>
        <p:spPr>
          <a:xfrm>
            <a:off x="9506301" y="5513708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Push to origin</a:t>
            </a:r>
            <a:endParaRPr lang="ko-KR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BFC60-46D6-4722-956F-8F84B7AEEB5E}"/>
              </a:ext>
            </a:extLst>
          </p:cNvPr>
          <p:cNvSpPr txBox="1"/>
          <p:nvPr/>
        </p:nvSpPr>
        <p:spPr>
          <a:xfrm>
            <a:off x="9231409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Development</a:t>
            </a:r>
            <a:endParaRPr lang="ko-KR" altLang="en-US" sz="3200" b="1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81C322B-3DEC-4082-9EA5-4839273EB44D}"/>
              </a:ext>
            </a:extLst>
          </p:cNvPr>
          <p:cNvSpPr/>
          <p:nvPr/>
        </p:nvSpPr>
        <p:spPr>
          <a:xfrm>
            <a:off x="466795" y="3823815"/>
            <a:ext cx="2046514" cy="2929932"/>
          </a:xfrm>
          <a:prstGeom prst="roundRect">
            <a:avLst>
              <a:gd name="adj" fmla="val 6029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5DC3DC1D-3A6D-4865-A65C-A334CE4569DC}"/>
              </a:ext>
            </a:extLst>
          </p:cNvPr>
          <p:cNvSpPr/>
          <p:nvPr/>
        </p:nvSpPr>
        <p:spPr>
          <a:xfrm>
            <a:off x="383460" y="968041"/>
            <a:ext cx="2129849" cy="2248966"/>
          </a:xfrm>
          <a:prstGeom prst="roundRect">
            <a:avLst>
              <a:gd name="adj" fmla="val 3660"/>
            </a:avLst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F253588-275C-479D-8AC5-B90E77EF63AA}"/>
              </a:ext>
            </a:extLst>
          </p:cNvPr>
          <p:cNvSpPr/>
          <p:nvPr/>
        </p:nvSpPr>
        <p:spPr>
          <a:xfrm>
            <a:off x="684510" y="5717781"/>
            <a:ext cx="1582056" cy="620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Working</a:t>
            </a:r>
            <a:br>
              <a:rPr lang="en-US" altLang="ko-KR">
                <a:solidFill>
                  <a:schemeClr val="tx1"/>
                </a:solidFill>
              </a:rPr>
            </a:br>
            <a:r>
              <a:rPr lang="en-US" altLang="ko-KR">
                <a:solidFill>
                  <a:schemeClr val="tx1"/>
                </a:solidFill>
              </a:rPr>
              <a:t>copy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D7387-05B1-43B7-8D67-816F70DE10AC}"/>
              </a:ext>
            </a:extLst>
          </p:cNvPr>
          <p:cNvSpPr txBox="1"/>
          <p:nvPr/>
        </p:nvSpPr>
        <p:spPr>
          <a:xfrm>
            <a:off x="380125" y="92891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GitHub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8E2571-DE41-4539-A0A5-621C90106464}"/>
              </a:ext>
            </a:extLst>
          </p:cNvPr>
          <p:cNvSpPr txBox="1"/>
          <p:nvPr/>
        </p:nvSpPr>
        <p:spPr>
          <a:xfrm>
            <a:off x="529788" y="6384415"/>
            <a:ext cx="71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Local </a:t>
            </a:r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513266B4-555C-4C9C-BF57-4713EB14968B}"/>
              </a:ext>
            </a:extLst>
          </p:cNvPr>
          <p:cNvSpPr/>
          <p:nvPr/>
        </p:nvSpPr>
        <p:spPr>
          <a:xfrm>
            <a:off x="684510" y="4032994"/>
            <a:ext cx="1582056" cy="620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Local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36AE2AA5-1305-44A2-B7CD-9FBA0262A358}"/>
              </a:ext>
            </a:extLst>
          </p:cNvPr>
          <p:cNvCxnSpPr>
            <a:cxnSpLocks/>
          </p:cNvCxnSpPr>
          <p:nvPr/>
        </p:nvCxnSpPr>
        <p:spPr>
          <a:xfrm flipV="1">
            <a:off x="1315882" y="4663196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09F3A487-CFEE-4140-AA47-8AF659CBCB7A}"/>
              </a:ext>
            </a:extLst>
          </p:cNvPr>
          <p:cNvCxnSpPr>
            <a:cxnSpLocks/>
          </p:cNvCxnSpPr>
          <p:nvPr/>
        </p:nvCxnSpPr>
        <p:spPr>
          <a:xfrm>
            <a:off x="1620680" y="4663195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7CB6446-B003-43C0-B00B-0A5E6874859B}"/>
              </a:ext>
            </a:extLst>
          </p:cNvPr>
          <p:cNvSpPr txBox="1"/>
          <p:nvPr/>
        </p:nvSpPr>
        <p:spPr>
          <a:xfrm rot="16200000">
            <a:off x="1279762" y="4979557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update</a:t>
            </a:r>
            <a:endParaRPr lang="ko-KR" alt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0F30BD-E8BE-4340-AF4C-9C1647C4307D}"/>
              </a:ext>
            </a:extLst>
          </p:cNvPr>
          <p:cNvSpPr txBox="1"/>
          <p:nvPr/>
        </p:nvSpPr>
        <p:spPr>
          <a:xfrm rot="16200000">
            <a:off x="685557" y="4994231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commit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8821AAF8-5CC8-40BA-B6DE-2B4C89865E82}"/>
              </a:ext>
            </a:extLst>
          </p:cNvPr>
          <p:cNvSpPr/>
          <p:nvPr/>
        </p:nvSpPr>
        <p:spPr>
          <a:xfrm>
            <a:off x="684509" y="1315749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Upstream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DC09035D-0EF5-4CFC-9B19-F750BFE93571}"/>
              </a:ext>
            </a:extLst>
          </p:cNvPr>
          <p:cNvSpPr/>
          <p:nvPr/>
        </p:nvSpPr>
        <p:spPr>
          <a:xfrm>
            <a:off x="684509" y="2437166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Origin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94459828-1E47-460B-B05A-3CED7E1756EA}"/>
              </a:ext>
            </a:extLst>
          </p:cNvPr>
          <p:cNvCxnSpPr>
            <a:stCxn id="61" idx="0"/>
            <a:endCxn id="60" idx="2"/>
          </p:cNvCxnSpPr>
          <p:nvPr/>
        </p:nvCxnSpPr>
        <p:spPr>
          <a:xfrm flipV="1">
            <a:off x="1475537" y="1913711"/>
            <a:ext cx="0" cy="52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011E07E-4094-4E71-9A12-713CC6800C8D}"/>
              </a:ext>
            </a:extLst>
          </p:cNvPr>
          <p:cNvCxnSpPr>
            <a:cxnSpLocks/>
          </p:cNvCxnSpPr>
          <p:nvPr/>
        </p:nvCxnSpPr>
        <p:spPr>
          <a:xfrm flipV="1">
            <a:off x="1315883" y="3032384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5F93AAFE-36B7-4DD8-BB8F-D898422514B5}"/>
              </a:ext>
            </a:extLst>
          </p:cNvPr>
          <p:cNvCxnSpPr>
            <a:cxnSpLocks/>
          </p:cNvCxnSpPr>
          <p:nvPr/>
        </p:nvCxnSpPr>
        <p:spPr>
          <a:xfrm>
            <a:off x="1620681" y="3032383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6FE5839-C518-41AA-8FED-C044D07BAC82}"/>
              </a:ext>
            </a:extLst>
          </p:cNvPr>
          <p:cNvSpPr txBox="1"/>
          <p:nvPr/>
        </p:nvSpPr>
        <p:spPr>
          <a:xfrm rot="16200000">
            <a:off x="1347428" y="3348745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pull</a:t>
            </a:r>
            <a:endParaRPr lang="ko-KR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220F7-6B24-4F65-878D-E2AC5976F177}"/>
              </a:ext>
            </a:extLst>
          </p:cNvPr>
          <p:cNvSpPr txBox="1"/>
          <p:nvPr/>
        </p:nvSpPr>
        <p:spPr>
          <a:xfrm rot="16200000">
            <a:off x="642010" y="3363419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push</a:t>
            </a:r>
            <a:endParaRPr lang="ko-KR" alt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DD6E3D-83E5-485B-A1D0-C605D3054439}"/>
              </a:ext>
            </a:extLst>
          </p:cNvPr>
          <p:cNvSpPr txBox="1"/>
          <p:nvPr/>
        </p:nvSpPr>
        <p:spPr>
          <a:xfrm>
            <a:off x="1055805" y="20253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PR</a:t>
            </a:r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02B0347-C123-43C0-B626-BD67F75FCFBB}"/>
              </a:ext>
            </a:extLst>
          </p:cNvPr>
          <p:cNvSpPr/>
          <p:nvPr/>
        </p:nvSpPr>
        <p:spPr>
          <a:xfrm>
            <a:off x="3115652" y="1525151"/>
            <a:ext cx="50117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kubernetes</a:t>
            </a:r>
            <a:r>
              <a:rPr lang="ko-KR" altLang="en-US" dirty="0"/>
              <a:t>/</a:t>
            </a:r>
            <a:r>
              <a:rPr lang="ko-KR" altLang="en-US" dirty="0" err="1"/>
              <a:t>website</a:t>
            </a:r>
            <a:r>
              <a:rPr lang="ko-KR" altLang="en-US" dirty="0"/>
              <a:t>/</a:t>
            </a:r>
            <a:r>
              <a:rPr lang="ko-KR" altLang="en-US" dirty="0" err="1"/>
              <a:t>content</a:t>
            </a:r>
            <a:r>
              <a:rPr lang="ko-KR" altLang="en-US" dirty="0"/>
              <a:t>/</a:t>
            </a:r>
            <a:r>
              <a:rPr lang="en-US" altLang="ko-KR" b="1" dirty="0" err="1"/>
              <a:t>en</a:t>
            </a:r>
            <a:r>
              <a:rPr lang="ko-KR" altLang="en-US" dirty="0"/>
              <a:t>/</a:t>
            </a:r>
            <a:r>
              <a:rPr lang="ko-KR" altLang="en-US" dirty="0" err="1"/>
              <a:t>docs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b="1" dirty="0" err="1"/>
              <a:t>concepts</a:t>
            </a:r>
            <a:endParaRPr lang="ko-KR" altLang="en-US" b="1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contribute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home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reference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setup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tasks</a:t>
            </a:r>
            <a:endParaRPr lang="ko-KR" altLang="en-US" dirty="0"/>
          </a:p>
          <a:p>
            <a:r>
              <a:rPr lang="ko-KR" altLang="en-US" dirty="0"/>
              <a:t> └──  </a:t>
            </a:r>
            <a:r>
              <a:rPr lang="ko-KR" altLang="en-US" dirty="0" err="1"/>
              <a:t>tutorials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kubernetes</a:t>
            </a:r>
            <a:r>
              <a:rPr lang="ko-KR" altLang="en-US" dirty="0"/>
              <a:t>/</a:t>
            </a:r>
            <a:r>
              <a:rPr lang="ko-KR" altLang="en-US" dirty="0" err="1"/>
              <a:t>website</a:t>
            </a:r>
            <a:r>
              <a:rPr lang="ko-KR" altLang="en-US" dirty="0"/>
              <a:t>/</a:t>
            </a:r>
            <a:r>
              <a:rPr lang="ko-KR" altLang="en-US" dirty="0" err="1"/>
              <a:t>content</a:t>
            </a:r>
            <a:r>
              <a:rPr lang="ko-KR" altLang="en-US" dirty="0"/>
              <a:t>/</a:t>
            </a:r>
            <a:r>
              <a:rPr lang="ko-KR" altLang="en-US" b="1" dirty="0" err="1"/>
              <a:t>ko</a:t>
            </a:r>
            <a:r>
              <a:rPr lang="ko-KR" altLang="en-US" dirty="0"/>
              <a:t>/</a:t>
            </a:r>
            <a:r>
              <a:rPr lang="ko-KR" altLang="en-US" dirty="0" err="1"/>
              <a:t>docs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b="1" dirty="0" err="1"/>
              <a:t>concepts</a:t>
            </a:r>
            <a:endParaRPr lang="ko-KR" altLang="en-US" b="1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contribute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home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reference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setup</a:t>
            </a:r>
            <a:endParaRPr lang="ko-KR" altLang="en-US" dirty="0"/>
          </a:p>
          <a:p>
            <a:r>
              <a:rPr lang="ko-KR" altLang="en-US" dirty="0"/>
              <a:t>├── </a:t>
            </a:r>
            <a:r>
              <a:rPr lang="ko-KR" altLang="en-US" dirty="0" err="1"/>
              <a:t>tasks</a:t>
            </a:r>
            <a:endParaRPr lang="ko-KR" altLang="en-US" dirty="0"/>
          </a:p>
          <a:p>
            <a:r>
              <a:rPr lang="ko-KR" altLang="en-US" dirty="0"/>
              <a:t> └──  </a:t>
            </a:r>
            <a:r>
              <a:rPr lang="ko-KR" altLang="en-US" dirty="0" err="1"/>
              <a:t>tutorials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15" name="화살표: 왼쪽으로 구부러짐 14">
            <a:extLst>
              <a:ext uri="{FF2B5EF4-FFF2-40B4-BE49-F238E27FC236}">
                <a16:creationId xmlns:a16="http://schemas.microsoft.com/office/drawing/2014/main" id="{CB23E0A0-2C28-4FE2-AF63-ABD1B470B49E}"/>
              </a:ext>
            </a:extLst>
          </p:cNvPr>
          <p:cNvSpPr/>
          <p:nvPr/>
        </p:nvSpPr>
        <p:spPr>
          <a:xfrm>
            <a:off x="6770223" y="3035128"/>
            <a:ext cx="1909206" cy="2215590"/>
          </a:xfrm>
          <a:prstGeom prst="curvedLeftArrow">
            <a:avLst>
              <a:gd name="adj1" fmla="val 19614"/>
              <a:gd name="adj2" fmla="val 40881"/>
              <a:gd name="adj3" fmla="val 218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4B36151-AA11-46AA-9607-AE616A3D514A}"/>
              </a:ext>
            </a:extLst>
          </p:cNvPr>
          <p:cNvSpPr/>
          <p:nvPr/>
        </p:nvSpPr>
        <p:spPr>
          <a:xfrm>
            <a:off x="5345919" y="2665796"/>
            <a:ext cx="2222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managed-service.md</a:t>
            </a:r>
            <a:endParaRPr lang="ko-KR" altLang="en-US" b="1" dirty="0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774914FF-D575-4DED-84E0-DF0E5BBE9571}"/>
              </a:ext>
            </a:extLst>
          </p:cNvPr>
          <p:cNvSpPr/>
          <p:nvPr/>
        </p:nvSpPr>
        <p:spPr>
          <a:xfrm>
            <a:off x="5401212" y="4866840"/>
            <a:ext cx="21783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(Copy)</a:t>
            </a:r>
            <a:br>
              <a:rPr lang="en-US" altLang="ko-KR" dirty="0">
                <a:solidFill>
                  <a:srgbClr val="C00000"/>
                </a:solidFill>
              </a:rPr>
            </a:br>
            <a:r>
              <a:rPr lang="en-US" altLang="ko-KR" b="1" dirty="0"/>
              <a:t>managed-service.md</a:t>
            </a:r>
            <a:br>
              <a:rPr lang="en-US" altLang="ko-KR" dirty="0"/>
            </a:br>
            <a:r>
              <a:rPr lang="en-US" altLang="ko-KR" dirty="0">
                <a:solidFill>
                  <a:srgbClr val="C00000"/>
                </a:solidFill>
              </a:rPr>
              <a:t>(Translate)</a:t>
            </a:r>
          </a:p>
          <a:p>
            <a:r>
              <a:rPr lang="en-US" altLang="ko-KR" b="1" dirty="0"/>
              <a:t>managed-service.md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8D192425-9DB3-465E-A4AE-1344E04AFAD7}"/>
              </a:ext>
            </a:extLst>
          </p:cNvPr>
          <p:cNvSpPr/>
          <p:nvPr/>
        </p:nvSpPr>
        <p:spPr>
          <a:xfrm>
            <a:off x="3220533" y="6417901"/>
            <a:ext cx="604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git commit </a:t>
            </a:r>
            <a:r>
              <a:rPr lang="en-US" altLang="ko-KR" dirty="0"/>
              <a:t>-a -m “Translate managed-service.md</a:t>
            </a:r>
            <a:r>
              <a:rPr lang="ko-KR" altLang="en-US" dirty="0"/>
              <a:t> </a:t>
            </a:r>
            <a:r>
              <a:rPr lang="en-US" altLang="ko-KR" dirty="0"/>
              <a:t>into Korean"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0FF0E99-D483-4BA3-A05F-3907DBE60CCF}"/>
              </a:ext>
            </a:extLst>
          </p:cNvPr>
          <p:cNvSpPr/>
          <p:nvPr/>
        </p:nvSpPr>
        <p:spPr>
          <a:xfrm>
            <a:off x="3115652" y="779950"/>
            <a:ext cx="5714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C00000"/>
                </a:solidFill>
              </a:rPr>
              <a:t>쿠버네티스 문서 한글화 가이드는 꼭 미리 살펴보세요</a:t>
            </a:r>
            <a:r>
              <a:rPr lang="en-US" altLang="ko-KR" b="1" dirty="0">
                <a:solidFill>
                  <a:srgbClr val="C00000"/>
                </a:solidFill>
              </a:rPr>
              <a:t>.</a:t>
            </a:r>
            <a:br>
              <a:rPr lang="en-US" altLang="ko-KR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altLang="ko-K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https://kubernetes.io/ko/docs/contribute/localization_ko/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1778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4D62A16-E9BA-4DC2-A251-A3F9069D2AC8}"/>
              </a:ext>
            </a:extLst>
          </p:cNvPr>
          <p:cNvSpPr/>
          <p:nvPr/>
        </p:nvSpPr>
        <p:spPr>
          <a:xfrm>
            <a:off x="9350157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7E6A985-6574-44A8-A54D-89BFAD5B5201}"/>
              </a:ext>
            </a:extLst>
          </p:cNvPr>
          <p:cNvSpPr/>
          <p:nvPr/>
        </p:nvSpPr>
        <p:spPr>
          <a:xfrm>
            <a:off x="9506301" y="106983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/>
              <a:t>Set development environment</a:t>
            </a:r>
            <a:endParaRPr lang="ko-KR" altLang="en-US" sz="2400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A5A128F-EA26-46E9-A3D2-53395831D0D8}"/>
              </a:ext>
            </a:extLst>
          </p:cNvPr>
          <p:cNvSpPr/>
          <p:nvPr/>
        </p:nvSpPr>
        <p:spPr>
          <a:xfrm>
            <a:off x="9506301" y="1958609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/>
              <a:t>Get dev-branch</a:t>
            </a:r>
            <a:endParaRPr lang="ko-KR" altLang="en-US" sz="2400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28AEB32-9D2C-4E78-8BC8-FABBA25374FE}"/>
              </a:ext>
            </a:extLst>
          </p:cNvPr>
          <p:cNvSpPr/>
          <p:nvPr/>
        </p:nvSpPr>
        <p:spPr>
          <a:xfrm>
            <a:off x="9506301" y="2847384"/>
            <a:ext cx="2428656" cy="712921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altLang="ko-KR" sz="2400" dirty="0">
                <a:solidFill>
                  <a:schemeClr val="tx1"/>
                </a:solidFill>
              </a:rPr>
              <a:t>Development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2E142E8-911F-4C70-A35F-2D90A3907E7C}"/>
              </a:ext>
            </a:extLst>
          </p:cNvPr>
          <p:cNvSpPr/>
          <p:nvPr/>
        </p:nvSpPr>
        <p:spPr>
          <a:xfrm>
            <a:off x="9506301" y="3736158"/>
            <a:ext cx="2428656" cy="7129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Commit</a:t>
            </a:r>
            <a:endParaRPr lang="ko-KR" altLang="en-US" sz="2400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9CFE0DA-F0F9-41E0-9BD8-2B15C66AA9B3}"/>
              </a:ext>
            </a:extLst>
          </p:cNvPr>
          <p:cNvSpPr/>
          <p:nvPr/>
        </p:nvSpPr>
        <p:spPr>
          <a:xfrm>
            <a:off x="9506301" y="4624933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Fetch upstream &amp; rebase</a:t>
            </a:r>
            <a:endParaRPr lang="ko-KR" altLang="en-US" sz="24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449F6E8-A7D6-4A3D-A679-82628984328E}"/>
              </a:ext>
            </a:extLst>
          </p:cNvPr>
          <p:cNvSpPr/>
          <p:nvPr/>
        </p:nvSpPr>
        <p:spPr>
          <a:xfrm>
            <a:off x="9506301" y="5513708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Push to origin</a:t>
            </a:r>
            <a:endParaRPr lang="ko-KR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BFC60-46D6-4722-956F-8F84B7AEEB5E}"/>
              </a:ext>
            </a:extLst>
          </p:cNvPr>
          <p:cNvSpPr txBox="1"/>
          <p:nvPr/>
        </p:nvSpPr>
        <p:spPr>
          <a:xfrm>
            <a:off x="9231409" y="6240722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Development</a:t>
            </a:r>
            <a:endParaRPr lang="ko-KR" altLang="en-US" sz="3200" b="1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81C322B-3DEC-4082-9EA5-4839273EB44D}"/>
              </a:ext>
            </a:extLst>
          </p:cNvPr>
          <p:cNvSpPr/>
          <p:nvPr/>
        </p:nvSpPr>
        <p:spPr>
          <a:xfrm>
            <a:off x="2002003" y="3823815"/>
            <a:ext cx="2046514" cy="2929932"/>
          </a:xfrm>
          <a:prstGeom prst="roundRect">
            <a:avLst>
              <a:gd name="adj" fmla="val 6029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5DC3DC1D-3A6D-4865-A65C-A334CE4569DC}"/>
              </a:ext>
            </a:extLst>
          </p:cNvPr>
          <p:cNvSpPr/>
          <p:nvPr/>
        </p:nvSpPr>
        <p:spPr>
          <a:xfrm>
            <a:off x="1918668" y="968041"/>
            <a:ext cx="2129849" cy="2248966"/>
          </a:xfrm>
          <a:prstGeom prst="roundRect">
            <a:avLst>
              <a:gd name="adj" fmla="val 3660"/>
            </a:avLst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F253588-275C-479D-8AC5-B90E77EF63AA}"/>
              </a:ext>
            </a:extLst>
          </p:cNvPr>
          <p:cNvSpPr/>
          <p:nvPr/>
        </p:nvSpPr>
        <p:spPr>
          <a:xfrm>
            <a:off x="2219718" y="5717781"/>
            <a:ext cx="1582056" cy="6205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Working</a:t>
            </a:r>
            <a:br>
              <a:rPr lang="en-US" altLang="ko-KR">
                <a:solidFill>
                  <a:schemeClr val="tx1"/>
                </a:solidFill>
              </a:rPr>
            </a:br>
            <a:r>
              <a:rPr lang="en-US" altLang="ko-KR">
                <a:solidFill>
                  <a:schemeClr val="tx1"/>
                </a:solidFill>
              </a:rPr>
              <a:t>copy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D7387-05B1-43B7-8D67-816F70DE10AC}"/>
              </a:ext>
            </a:extLst>
          </p:cNvPr>
          <p:cNvSpPr txBox="1"/>
          <p:nvPr/>
        </p:nvSpPr>
        <p:spPr>
          <a:xfrm>
            <a:off x="1915333" y="92891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GitHub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8E2571-DE41-4539-A0A5-621C90106464}"/>
              </a:ext>
            </a:extLst>
          </p:cNvPr>
          <p:cNvSpPr txBox="1"/>
          <p:nvPr/>
        </p:nvSpPr>
        <p:spPr>
          <a:xfrm>
            <a:off x="2064996" y="6384415"/>
            <a:ext cx="71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Local </a:t>
            </a:r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513266B4-555C-4C9C-BF57-4713EB14968B}"/>
              </a:ext>
            </a:extLst>
          </p:cNvPr>
          <p:cNvSpPr/>
          <p:nvPr/>
        </p:nvSpPr>
        <p:spPr>
          <a:xfrm>
            <a:off x="2219718" y="4032994"/>
            <a:ext cx="1582056" cy="6205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Local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36AE2AA5-1305-44A2-B7CD-9FBA0262A358}"/>
              </a:ext>
            </a:extLst>
          </p:cNvPr>
          <p:cNvCxnSpPr>
            <a:cxnSpLocks/>
          </p:cNvCxnSpPr>
          <p:nvPr/>
        </p:nvCxnSpPr>
        <p:spPr>
          <a:xfrm flipV="1">
            <a:off x="2851090" y="4663196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09F3A487-CFEE-4140-AA47-8AF659CBCB7A}"/>
              </a:ext>
            </a:extLst>
          </p:cNvPr>
          <p:cNvCxnSpPr>
            <a:cxnSpLocks/>
          </p:cNvCxnSpPr>
          <p:nvPr/>
        </p:nvCxnSpPr>
        <p:spPr>
          <a:xfrm>
            <a:off x="3155888" y="4663195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7CB6446-B003-43C0-B00B-0A5E6874859B}"/>
              </a:ext>
            </a:extLst>
          </p:cNvPr>
          <p:cNvSpPr txBox="1"/>
          <p:nvPr/>
        </p:nvSpPr>
        <p:spPr>
          <a:xfrm rot="16200000">
            <a:off x="2814970" y="4979557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update</a:t>
            </a:r>
            <a:endParaRPr lang="ko-KR" alt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0F30BD-E8BE-4340-AF4C-9C1647C4307D}"/>
              </a:ext>
            </a:extLst>
          </p:cNvPr>
          <p:cNvSpPr txBox="1"/>
          <p:nvPr/>
        </p:nvSpPr>
        <p:spPr>
          <a:xfrm rot="16200000">
            <a:off x="2220765" y="4994231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commit</a:t>
            </a:r>
            <a:endParaRPr lang="ko-KR" altLang="en-US" dirty="0"/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8821AAF8-5CC8-40BA-B6DE-2B4C89865E82}"/>
              </a:ext>
            </a:extLst>
          </p:cNvPr>
          <p:cNvSpPr/>
          <p:nvPr/>
        </p:nvSpPr>
        <p:spPr>
          <a:xfrm>
            <a:off x="2219717" y="1315749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Upstream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DC09035D-0EF5-4CFC-9B19-F750BFE93571}"/>
              </a:ext>
            </a:extLst>
          </p:cNvPr>
          <p:cNvSpPr/>
          <p:nvPr/>
        </p:nvSpPr>
        <p:spPr>
          <a:xfrm>
            <a:off x="2219717" y="2437166"/>
            <a:ext cx="1582056" cy="5979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Origin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94459828-1E47-460B-B05A-3CED7E1756EA}"/>
              </a:ext>
            </a:extLst>
          </p:cNvPr>
          <p:cNvCxnSpPr>
            <a:stCxn id="61" idx="0"/>
            <a:endCxn id="60" idx="2"/>
          </p:cNvCxnSpPr>
          <p:nvPr/>
        </p:nvCxnSpPr>
        <p:spPr>
          <a:xfrm flipV="1">
            <a:off x="3010745" y="1913711"/>
            <a:ext cx="0" cy="52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011E07E-4094-4E71-9A12-713CC6800C8D}"/>
              </a:ext>
            </a:extLst>
          </p:cNvPr>
          <p:cNvCxnSpPr>
            <a:cxnSpLocks/>
          </p:cNvCxnSpPr>
          <p:nvPr/>
        </p:nvCxnSpPr>
        <p:spPr>
          <a:xfrm flipV="1">
            <a:off x="2851091" y="3032384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5F93AAFE-36B7-4DD8-BB8F-D898422514B5}"/>
              </a:ext>
            </a:extLst>
          </p:cNvPr>
          <p:cNvCxnSpPr>
            <a:cxnSpLocks/>
          </p:cNvCxnSpPr>
          <p:nvPr/>
        </p:nvCxnSpPr>
        <p:spPr>
          <a:xfrm>
            <a:off x="3155889" y="3032383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6FE5839-C518-41AA-8FED-C044D07BAC82}"/>
              </a:ext>
            </a:extLst>
          </p:cNvPr>
          <p:cNvSpPr txBox="1"/>
          <p:nvPr/>
        </p:nvSpPr>
        <p:spPr>
          <a:xfrm rot="16200000">
            <a:off x="2882636" y="3348745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pull</a:t>
            </a:r>
            <a:endParaRPr lang="ko-KR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220F7-6B24-4F65-878D-E2AC5976F177}"/>
              </a:ext>
            </a:extLst>
          </p:cNvPr>
          <p:cNvSpPr txBox="1"/>
          <p:nvPr/>
        </p:nvSpPr>
        <p:spPr>
          <a:xfrm rot="16200000">
            <a:off x="2177218" y="3363419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</a:rPr>
              <a:t>push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DD6E3D-83E5-485B-A1D0-C605D3054439}"/>
              </a:ext>
            </a:extLst>
          </p:cNvPr>
          <p:cNvSpPr txBox="1"/>
          <p:nvPr/>
        </p:nvSpPr>
        <p:spPr>
          <a:xfrm>
            <a:off x="2591013" y="20253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PR</a:t>
            </a:r>
            <a:endParaRPr lang="ko-KR" altLang="en-US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8D192425-9DB3-465E-A4AE-1344E04AFAD7}"/>
              </a:ext>
            </a:extLst>
          </p:cNvPr>
          <p:cNvSpPr/>
          <p:nvPr/>
        </p:nvSpPr>
        <p:spPr>
          <a:xfrm>
            <a:off x="6478337" y="2677724"/>
            <a:ext cx="1896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git fetch upstream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6" name="화살표: 왼쪽으로 구부러짐 35">
            <a:extLst>
              <a:ext uri="{FF2B5EF4-FFF2-40B4-BE49-F238E27FC236}">
                <a16:creationId xmlns:a16="http://schemas.microsoft.com/office/drawing/2014/main" id="{52C2ED1F-1EFE-4AF8-90C1-57443A858CDE}"/>
              </a:ext>
            </a:extLst>
          </p:cNvPr>
          <p:cNvSpPr/>
          <p:nvPr/>
        </p:nvSpPr>
        <p:spPr>
          <a:xfrm>
            <a:off x="4308824" y="1463040"/>
            <a:ext cx="1909206" cy="3161893"/>
          </a:xfrm>
          <a:prstGeom prst="curvedLeftArrow">
            <a:avLst>
              <a:gd name="adj1" fmla="val 19614"/>
              <a:gd name="adj2" fmla="val 40881"/>
              <a:gd name="adj3" fmla="val 218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CFE2444-380C-4194-898A-6013B38D7C71}"/>
              </a:ext>
            </a:extLst>
          </p:cNvPr>
          <p:cNvSpPr/>
          <p:nvPr/>
        </p:nvSpPr>
        <p:spPr>
          <a:xfrm>
            <a:off x="5694309" y="4076318"/>
            <a:ext cx="3426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git rebase upstream/dev-1.28-ko.4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2" name="화살표: 오른쪽으로 구부러짐 1">
            <a:extLst>
              <a:ext uri="{FF2B5EF4-FFF2-40B4-BE49-F238E27FC236}">
                <a16:creationId xmlns:a16="http://schemas.microsoft.com/office/drawing/2014/main" id="{E5CE4190-205D-42A1-9A21-F74A0F962EA1}"/>
              </a:ext>
            </a:extLst>
          </p:cNvPr>
          <p:cNvSpPr/>
          <p:nvPr/>
        </p:nvSpPr>
        <p:spPr>
          <a:xfrm flipV="1">
            <a:off x="1059280" y="2677724"/>
            <a:ext cx="934897" cy="16269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더하기 기호 3">
            <a:extLst>
              <a:ext uri="{FF2B5EF4-FFF2-40B4-BE49-F238E27FC236}">
                <a16:creationId xmlns:a16="http://schemas.microsoft.com/office/drawing/2014/main" id="{523BE861-226C-4FF7-AC4E-477DA7CB021C}"/>
              </a:ext>
            </a:extLst>
          </p:cNvPr>
          <p:cNvSpPr/>
          <p:nvPr/>
        </p:nvSpPr>
        <p:spPr>
          <a:xfrm>
            <a:off x="3739910" y="4449946"/>
            <a:ext cx="681961" cy="620543"/>
          </a:xfrm>
          <a:prstGeom prst="mathPlu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77A0A51-1FE3-47F3-8CAD-0303A21634B8}"/>
              </a:ext>
            </a:extLst>
          </p:cNvPr>
          <p:cNvSpPr/>
          <p:nvPr/>
        </p:nvSpPr>
        <p:spPr>
          <a:xfrm>
            <a:off x="52238" y="4126780"/>
            <a:ext cx="1785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git push origin </a:t>
            </a:r>
            <a:br>
              <a:rPr lang="en-US" altLang="ko-KR" dirty="0">
                <a:solidFill>
                  <a:srgbClr val="C00000"/>
                </a:solidFill>
              </a:rPr>
            </a:br>
            <a:r>
              <a:rPr lang="en-US" altLang="ko-KR" dirty="0">
                <a:solidFill>
                  <a:srgbClr val="C00000"/>
                </a:solidFill>
              </a:rPr>
              <a:t>      dev-1.28-ko.4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611EEB39-B77A-4CBA-A7D2-5A05804AA1C5}"/>
              </a:ext>
            </a:extLst>
          </p:cNvPr>
          <p:cNvSpPr/>
          <p:nvPr/>
        </p:nvSpPr>
        <p:spPr>
          <a:xfrm>
            <a:off x="5575939" y="5114850"/>
            <a:ext cx="3474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C00000"/>
                </a:solidFill>
              </a:rPr>
              <a:t>(Optional) </a:t>
            </a:r>
          </a:p>
          <a:p>
            <a:r>
              <a:rPr lang="en-US" altLang="ko-KR" sz="2000" b="1" dirty="0">
                <a:solidFill>
                  <a:srgbClr val="C00000"/>
                </a:solidFill>
              </a:rPr>
              <a:t>PR </a:t>
            </a:r>
            <a:r>
              <a:rPr lang="ko-KR" altLang="en-US" sz="2000" b="1" dirty="0">
                <a:solidFill>
                  <a:srgbClr val="C00000"/>
                </a:solidFill>
              </a:rPr>
              <a:t>올리기 직전에</a:t>
            </a:r>
            <a:r>
              <a:rPr lang="en-US" altLang="ko-KR" sz="2000" b="1" dirty="0">
                <a:solidFill>
                  <a:srgbClr val="C00000"/>
                </a:solidFill>
              </a:rPr>
              <a:t>, </a:t>
            </a:r>
          </a:p>
          <a:p>
            <a:r>
              <a:rPr lang="ko-KR" altLang="en-US" sz="2000" b="1" dirty="0" err="1">
                <a:solidFill>
                  <a:srgbClr val="C00000"/>
                </a:solidFill>
              </a:rPr>
              <a:t>피쳐브랜치</a:t>
            </a:r>
            <a:r>
              <a:rPr lang="ko-KR" altLang="en-US" sz="2000" b="1" dirty="0">
                <a:solidFill>
                  <a:srgbClr val="C00000"/>
                </a:solidFill>
              </a:rPr>
              <a:t> 업데이트</a:t>
            </a:r>
            <a:r>
              <a:rPr lang="en-US" altLang="ko-KR" sz="2000" b="1" dirty="0">
                <a:solidFill>
                  <a:srgbClr val="C00000"/>
                </a:solidFill>
              </a:rPr>
              <a:t>!!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90950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Pull-Request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81C322B-3DEC-4082-9EA5-4839273EB44D}"/>
              </a:ext>
            </a:extLst>
          </p:cNvPr>
          <p:cNvSpPr/>
          <p:nvPr/>
        </p:nvSpPr>
        <p:spPr>
          <a:xfrm>
            <a:off x="1541982" y="3823815"/>
            <a:ext cx="2046514" cy="2929932"/>
          </a:xfrm>
          <a:prstGeom prst="roundRect">
            <a:avLst>
              <a:gd name="adj" fmla="val 6029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5DC3DC1D-3A6D-4865-A65C-A334CE4569DC}"/>
              </a:ext>
            </a:extLst>
          </p:cNvPr>
          <p:cNvSpPr/>
          <p:nvPr/>
        </p:nvSpPr>
        <p:spPr>
          <a:xfrm>
            <a:off x="1458647" y="968041"/>
            <a:ext cx="2129849" cy="2248966"/>
          </a:xfrm>
          <a:prstGeom prst="roundRect">
            <a:avLst>
              <a:gd name="adj" fmla="val 3660"/>
            </a:avLst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F253588-275C-479D-8AC5-B90E77EF63AA}"/>
              </a:ext>
            </a:extLst>
          </p:cNvPr>
          <p:cNvSpPr/>
          <p:nvPr/>
        </p:nvSpPr>
        <p:spPr>
          <a:xfrm>
            <a:off x="1759697" y="5717781"/>
            <a:ext cx="1582056" cy="6205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Working</a:t>
            </a:r>
            <a:br>
              <a:rPr lang="en-US" altLang="ko-KR">
                <a:solidFill>
                  <a:schemeClr val="tx1"/>
                </a:solidFill>
              </a:rPr>
            </a:br>
            <a:r>
              <a:rPr lang="en-US" altLang="ko-KR">
                <a:solidFill>
                  <a:schemeClr val="tx1"/>
                </a:solidFill>
              </a:rPr>
              <a:t>copy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D7387-05B1-43B7-8D67-816F70DE10AC}"/>
              </a:ext>
            </a:extLst>
          </p:cNvPr>
          <p:cNvSpPr txBox="1"/>
          <p:nvPr/>
        </p:nvSpPr>
        <p:spPr>
          <a:xfrm>
            <a:off x="1455312" y="92891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GitHub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8E2571-DE41-4539-A0A5-621C90106464}"/>
              </a:ext>
            </a:extLst>
          </p:cNvPr>
          <p:cNvSpPr txBox="1"/>
          <p:nvPr/>
        </p:nvSpPr>
        <p:spPr>
          <a:xfrm>
            <a:off x="1604975" y="6384415"/>
            <a:ext cx="71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Local </a:t>
            </a:r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513266B4-555C-4C9C-BF57-4713EB14968B}"/>
              </a:ext>
            </a:extLst>
          </p:cNvPr>
          <p:cNvSpPr/>
          <p:nvPr/>
        </p:nvSpPr>
        <p:spPr>
          <a:xfrm>
            <a:off x="1759697" y="4032994"/>
            <a:ext cx="1582056" cy="6205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Local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36AE2AA5-1305-44A2-B7CD-9FBA0262A358}"/>
              </a:ext>
            </a:extLst>
          </p:cNvPr>
          <p:cNvCxnSpPr>
            <a:cxnSpLocks/>
          </p:cNvCxnSpPr>
          <p:nvPr/>
        </p:nvCxnSpPr>
        <p:spPr>
          <a:xfrm flipV="1">
            <a:off x="2391069" y="4663196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09F3A487-CFEE-4140-AA47-8AF659CBCB7A}"/>
              </a:ext>
            </a:extLst>
          </p:cNvPr>
          <p:cNvCxnSpPr>
            <a:cxnSpLocks/>
          </p:cNvCxnSpPr>
          <p:nvPr/>
        </p:nvCxnSpPr>
        <p:spPr>
          <a:xfrm>
            <a:off x="2695867" y="4663195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7CB6446-B003-43C0-B00B-0A5E6874859B}"/>
              </a:ext>
            </a:extLst>
          </p:cNvPr>
          <p:cNvSpPr txBox="1"/>
          <p:nvPr/>
        </p:nvSpPr>
        <p:spPr>
          <a:xfrm rot="16200000">
            <a:off x="2354949" y="4979557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update</a:t>
            </a:r>
            <a:endParaRPr lang="ko-KR" alt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0F30BD-E8BE-4340-AF4C-9C1647C4307D}"/>
              </a:ext>
            </a:extLst>
          </p:cNvPr>
          <p:cNvSpPr txBox="1"/>
          <p:nvPr/>
        </p:nvSpPr>
        <p:spPr>
          <a:xfrm rot="16200000">
            <a:off x="1760744" y="4994231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commit</a:t>
            </a:r>
            <a:endParaRPr lang="ko-KR" altLang="en-US" dirty="0"/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8821AAF8-5CC8-40BA-B6DE-2B4C89865E82}"/>
              </a:ext>
            </a:extLst>
          </p:cNvPr>
          <p:cNvSpPr/>
          <p:nvPr/>
        </p:nvSpPr>
        <p:spPr>
          <a:xfrm>
            <a:off x="1759696" y="1315749"/>
            <a:ext cx="1582056" cy="5979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Upstream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DC09035D-0EF5-4CFC-9B19-F750BFE93571}"/>
              </a:ext>
            </a:extLst>
          </p:cNvPr>
          <p:cNvSpPr/>
          <p:nvPr/>
        </p:nvSpPr>
        <p:spPr>
          <a:xfrm>
            <a:off x="1759696" y="2437166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Origin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94459828-1E47-460B-B05A-3CED7E1756EA}"/>
              </a:ext>
            </a:extLst>
          </p:cNvPr>
          <p:cNvCxnSpPr>
            <a:stCxn id="61" idx="0"/>
            <a:endCxn id="60" idx="2"/>
          </p:cNvCxnSpPr>
          <p:nvPr/>
        </p:nvCxnSpPr>
        <p:spPr>
          <a:xfrm flipV="1">
            <a:off x="2550724" y="1913711"/>
            <a:ext cx="0" cy="52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011E07E-4094-4E71-9A12-713CC6800C8D}"/>
              </a:ext>
            </a:extLst>
          </p:cNvPr>
          <p:cNvCxnSpPr>
            <a:cxnSpLocks/>
          </p:cNvCxnSpPr>
          <p:nvPr/>
        </p:nvCxnSpPr>
        <p:spPr>
          <a:xfrm flipV="1">
            <a:off x="2391070" y="3032384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5F93AAFE-36B7-4DD8-BB8F-D898422514B5}"/>
              </a:ext>
            </a:extLst>
          </p:cNvPr>
          <p:cNvCxnSpPr>
            <a:cxnSpLocks/>
          </p:cNvCxnSpPr>
          <p:nvPr/>
        </p:nvCxnSpPr>
        <p:spPr>
          <a:xfrm>
            <a:off x="2695868" y="3032383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6FE5839-C518-41AA-8FED-C044D07BAC82}"/>
              </a:ext>
            </a:extLst>
          </p:cNvPr>
          <p:cNvSpPr txBox="1"/>
          <p:nvPr/>
        </p:nvSpPr>
        <p:spPr>
          <a:xfrm rot="16200000">
            <a:off x="2422615" y="3348745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pull</a:t>
            </a:r>
            <a:endParaRPr lang="ko-KR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220F7-6B24-4F65-878D-E2AC5976F177}"/>
              </a:ext>
            </a:extLst>
          </p:cNvPr>
          <p:cNvSpPr txBox="1"/>
          <p:nvPr/>
        </p:nvSpPr>
        <p:spPr>
          <a:xfrm rot="16200000">
            <a:off x="1717197" y="3363419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push</a:t>
            </a:r>
            <a:endParaRPr lang="ko-KR" alt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DD6E3D-83E5-485B-A1D0-C605D3054439}"/>
              </a:ext>
            </a:extLst>
          </p:cNvPr>
          <p:cNvSpPr txBox="1"/>
          <p:nvPr/>
        </p:nvSpPr>
        <p:spPr>
          <a:xfrm>
            <a:off x="2130992" y="202530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PR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2" name="화살표: 오른쪽으로 구부러짐 1">
            <a:extLst>
              <a:ext uri="{FF2B5EF4-FFF2-40B4-BE49-F238E27FC236}">
                <a16:creationId xmlns:a16="http://schemas.microsoft.com/office/drawing/2014/main" id="{E5CE4190-205D-42A1-9A21-F74A0F962EA1}"/>
              </a:ext>
            </a:extLst>
          </p:cNvPr>
          <p:cNvSpPr/>
          <p:nvPr/>
        </p:nvSpPr>
        <p:spPr>
          <a:xfrm flipV="1">
            <a:off x="599259" y="1361973"/>
            <a:ext cx="934897" cy="149399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77A0A51-1FE3-47F3-8CAD-0303A21634B8}"/>
              </a:ext>
            </a:extLst>
          </p:cNvPr>
          <p:cNvSpPr/>
          <p:nvPr/>
        </p:nvSpPr>
        <p:spPr>
          <a:xfrm>
            <a:off x="100723" y="1296874"/>
            <a:ext cx="696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</a:rPr>
              <a:t>Open</a:t>
            </a:r>
            <a:br>
              <a:rPr lang="en-US" altLang="ko-KR">
                <a:solidFill>
                  <a:srgbClr val="C00000"/>
                </a:solidFill>
              </a:rPr>
            </a:br>
            <a:r>
              <a:rPr lang="en-US" altLang="ko-KR">
                <a:solidFill>
                  <a:srgbClr val="C00000"/>
                </a:solidFill>
              </a:rPr>
              <a:t>PR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91901EB7-B371-4A6E-83A8-7ECCCC71C920}"/>
              </a:ext>
            </a:extLst>
          </p:cNvPr>
          <p:cNvSpPr/>
          <p:nvPr/>
        </p:nvSpPr>
        <p:spPr>
          <a:xfrm>
            <a:off x="9340909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6E8C3B4F-F5DF-441B-9EB0-E95347B12A40}"/>
              </a:ext>
            </a:extLst>
          </p:cNvPr>
          <p:cNvSpPr/>
          <p:nvPr/>
        </p:nvSpPr>
        <p:spPr>
          <a:xfrm>
            <a:off x="9492334" y="1082198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Open PR</a:t>
            </a:r>
            <a:endParaRPr lang="ko-KR" altLang="en-US" sz="2400" dirty="0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C9C46E22-B307-49D5-B7B7-5A76341C475E}"/>
              </a:ext>
            </a:extLst>
          </p:cNvPr>
          <p:cNvSpPr/>
          <p:nvPr/>
        </p:nvSpPr>
        <p:spPr>
          <a:xfrm>
            <a:off x="9492334" y="1969083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review</a:t>
            </a:r>
            <a:endParaRPr lang="ko-KR" altLang="en-US" sz="2400" dirty="0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BD6E630F-37A5-4E93-A0E4-7C603BE2DF38}"/>
              </a:ext>
            </a:extLst>
          </p:cNvPr>
          <p:cNvSpPr/>
          <p:nvPr/>
        </p:nvSpPr>
        <p:spPr>
          <a:xfrm>
            <a:off x="9492334" y="2855969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Update PR</a:t>
            </a:r>
            <a:endParaRPr lang="ko-KR" altLang="en-US" sz="2400" dirty="0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C7F9E618-9EC2-403B-B6EC-5A45EE9D3A07}"/>
              </a:ext>
            </a:extLst>
          </p:cNvPr>
          <p:cNvSpPr/>
          <p:nvPr/>
        </p:nvSpPr>
        <p:spPr>
          <a:xfrm>
            <a:off x="9492334" y="3742854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LGTM</a:t>
            </a:r>
            <a:endParaRPr lang="ko-KR" altLang="en-US" sz="2400" dirty="0"/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554B22A9-7794-499E-9C6F-C7B9B47F3892}"/>
              </a:ext>
            </a:extLst>
          </p:cNvPr>
          <p:cNvSpPr/>
          <p:nvPr/>
        </p:nvSpPr>
        <p:spPr>
          <a:xfrm>
            <a:off x="9492334" y="4629740"/>
            <a:ext cx="2428656" cy="7129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approved</a:t>
            </a:r>
            <a:endParaRPr lang="ko-KR" altLang="en-US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6EA570-71FF-47E9-9232-C7FC4FB5E703}"/>
              </a:ext>
            </a:extLst>
          </p:cNvPr>
          <p:cNvSpPr txBox="1"/>
          <p:nvPr/>
        </p:nvSpPr>
        <p:spPr>
          <a:xfrm>
            <a:off x="9226242" y="6238833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Pull-Request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6472B32-2667-4A48-86B5-4C33C7D60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891" y="1017365"/>
            <a:ext cx="5232371" cy="48881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6FAE0CA-CEB8-4DC0-99BC-828C943A6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960" t="21914" r="15230" b="63331"/>
          <a:stretch/>
        </p:blipFill>
        <p:spPr>
          <a:xfrm>
            <a:off x="3988555" y="5637107"/>
            <a:ext cx="5043041" cy="9169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0EC2AB8-C53A-4647-BA16-166B4709D93E}"/>
              </a:ext>
            </a:extLst>
          </p:cNvPr>
          <p:cNvSpPr/>
          <p:nvPr/>
        </p:nvSpPr>
        <p:spPr>
          <a:xfrm>
            <a:off x="6962587" y="5752713"/>
            <a:ext cx="160991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C00000"/>
                </a:solidFill>
              </a:rPr>
              <a:t> base: dev-1.28-ko.4</a:t>
            </a:r>
            <a:endParaRPr lang="ko-KR" altLang="en-US" sz="1200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0AA3F2DC-2910-4CB1-9CD4-1530501B89F7}"/>
              </a:ext>
            </a:extLst>
          </p:cNvPr>
          <p:cNvSpPr/>
          <p:nvPr/>
        </p:nvSpPr>
        <p:spPr>
          <a:xfrm>
            <a:off x="6962587" y="6218757"/>
            <a:ext cx="169714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C00000"/>
                </a:solidFill>
              </a:rPr>
              <a:t> compare: dev-1.28-ko.4</a:t>
            </a:r>
            <a:endParaRPr lang="ko-KR" altLang="en-US" sz="1200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DC2D4EE-F081-4915-BAE6-C58B09584D8F}"/>
              </a:ext>
            </a:extLst>
          </p:cNvPr>
          <p:cNvSpPr/>
          <p:nvPr/>
        </p:nvSpPr>
        <p:spPr>
          <a:xfrm>
            <a:off x="6481612" y="2160167"/>
            <a:ext cx="160991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C00000"/>
                </a:solidFill>
              </a:rPr>
              <a:t> base: dev-1.28-ko.4</a:t>
            </a:r>
            <a:endParaRPr lang="ko-KR" altLang="en-US" sz="1200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1353D60-B43E-4EBB-93B5-DCF7CED98EC8}"/>
              </a:ext>
            </a:extLst>
          </p:cNvPr>
          <p:cNvSpPr/>
          <p:nvPr/>
        </p:nvSpPr>
        <p:spPr>
          <a:xfrm>
            <a:off x="6719475" y="2509786"/>
            <a:ext cx="169714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C00000"/>
                </a:solidFill>
              </a:rPr>
              <a:t> compare: dev-1.28-ko.4</a:t>
            </a:r>
            <a:endParaRPr lang="ko-KR" altLang="en-US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2168AD-A7AE-4BD1-90A9-BCCCB14141FF}"/>
              </a:ext>
            </a:extLst>
          </p:cNvPr>
          <p:cNvSpPr txBox="1"/>
          <p:nvPr/>
        </p:nvSpPr>
        <p:spPr>
          <a:xfrm>
            <a:off x="4174115" y="-27829"/>
            <a:ext cx="4951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C00000"/>
                </a:solidFill>
              </a:rPr>
              <a:t>한글 작업 </a:t>
            </a:r>
            <a:r>
              <a:rPr lang="ko-KR" altLang="en-US" sz="3200" b="1" dirty="0" err="1">
                <a:solidFill>
                  <a:srgbClr val="C00000"/>
                </a:solidFill>
              </a:rPr>
              <a:t>브랜치를</a:t>
            </a:r>
            <a:r>
              <a:rPr lang="ko-KR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ko-KR" sz="3200" b="1" dirty="0">
                <a:solidFill>
                  <a:srgbClr val="C00000"/>
                </a:solidFill>
              </a:rPr>
              <a:t>Target(base)</a:t>
            </a:r>
            <a:r>
              <a:rPr lang="ko-KR" altLang="en-US" sz="3200" b="1" dirty="0">
                <a:solidFill>
                  <a:srgbClr val="C00000"/>
                </a:solidFill>
              </a:rPr>
              <a:t>로 </a:t>
            </a:r>
            <a:r>
              <a:rPr lang="en-US" altLang="ko-KR" sz="3200" b="1" dirty="0">
                <a:solidFill>
                  <a:srgbClr val="C00000"/>
                </a:solidFill>
              </a:rPr>
              <a:t>PR </a:t>
            </a:r>
            <a:r>
              <a:rPr lang="ko-KR" altLang="en-US" sz="3200" b="1" dirty="0">
                <a:solidFill>
                  <a:srgbClr val="C00000"/>
                </a:solidFill>
              </a:rPr>
              <a:t>오픈</a:t>
            </a:r>
          </a:p>
        </p:txBody>
      </p:sp>
    </p:spTree>
    <p:extLst>
      <p:ext uri="{BB962C8B-B14F-4D97-AF65-F5344CB8AC3E}">
        <p14:creationId xmlns:p14="http://schemas.microsoft.com/office/powerpoint/2010/main" val="1108695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Pull-Request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81C322B-3DEC-4082-9EA5-4839273EB44D}"/>
              </a:ext>
            </a:extLst>
          </p:cNvPr>
          <p:cNvSpPr/>
          <p:nvPr/>
        </p:nvSpPr>
        <p:spPr>
          <a:xfrm>
            <a:off x="277511" y="3823815"/>
            <a:ext cx="2046514" cy="2929932"/>
          </a:xfrm>
          <a:prstGeom prst="roundRect">
            <a:avLst>
              <a:gd name="adj" fmla="val 6029"/>
            </a:avLst>
          </a:prstGeom>
          <a:solidFill>
            <a:srgbClr val="CC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5DC3DC1D-3A6D-4865-A65C-A334CE4569DC}"/>
              </a:ext>
            </a:extLst>
          </p:cNvPr>
          <p:cNvSpPr/>
          <p:nvPr/>
        </p:nvSpPr>
        <p:spPr>
          <a:xfrm>
            <a:off x="271010" y="968041"/>
            <a:ext cx="2053015" cy="2248966"/>
          </a:xfrm>
          <a:prstGeom prst="roundRect">
            <a:avLst>
              <a:gd name="adj" fmla="val 3660"/>
            </a:avLst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F253588-275C-479D-8AC5-B90E77EF63AA}"/>
              </a:ext>
            </a:extLst>
          </p:cNvPr>
          <p:cNvSpPr/>
          <p:nvPr/>
        </p:nvSpPr>
        <p:spPr>
          <a:xfrm>
            <a:off x="495226" y="5717781"/>
            <a:ext cx="1582056" cy="6205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>
                <a:solidFill>
                  <a:schemeClr val="tx1"/>
                </a:solidFill>
              </a:rPr>
              <a:t>Working</a:t>
            </a:r>
            <a:br>
              <a:rPr lang="en-US" altLang="ko-KR">
                <a:solidFill>
                  <a:schemeClr val="tx1"/>
                </a:solidFill>
              </a:rPr>
            </a:br>
            <a:r>
              <a:rPr lang="en-US" altLang="ko-KR">
                <a:solidFill>
                  <a:schemeClr val="tx1"/>
                </a:solidFill>
              </a:rPr>
              <a:t>copy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1D7387-05B1-43B7-8D67-816F70DE10AC}"/>
              </a:ext>
            </a:extLst>
          </p:cNvPr>
          <p:cNvSpPr txBox="1"/>
          <p:nvPr/>
        </p:nvSpPr>
        <p:spPr>
          <a:xfrm>
            <a:off x="190841" y="928914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GitHub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8E2571-DE41-4539-A0A5-621C90106464}"/>
              </a:ext>
            </a:extLst>
          </p:cNvPr>
          <p:cNvSpPr txBox="1"/>
          <p:nvPr/>
        </p:nvSpPr>
        <p:spPr>
          <a:xfrm>
            <a:off x="340504" y="6384415"/>
            <a:ext cx="71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Local </a:t>
            </a:r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513266B4-555C-4C9C-BF57-4713EB14968B}"/>
              </a:ext>
            </a:extLst>
          </p:cNvPr>
          <p:cNvSpPr/>
          <p:nvPr/>
        </p:nvSpPr>
        <p:spPr>
          <a:xfrm>
            <a:off x="495226" y="4032994"/>
            <a:ext cx="1582056" cy="6205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Local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36AE2AA5-1305-44A2-B7CD-9FBA0262A358}"/>
              </a:ext>
            </a:extLst>
          </p:cNvPr>
          <p:cNvCxnSpPr>
            <a:cxnSpLocks/>
          </p:cNvCxnSpPr>
          <p:nvPr/>
        </p:nvCxnSpPr>
        <p:spPr>
          <a:xfrm flipV="1">
            <a:off x="1126598" y="4663196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09F3A487-CFEE-4140-AA47-8AF659CBCB7A}"/>
              </a:ext>
            </a:extLst>
          </p:cNvPr>
          <p:cNvCxnSpPr>
            <a:cxnSpLocks/>
          </p:cNvCxnSpPr>
          <p:nvPr/>
        </p:nvCxnSpPr>
        <p:spPr>
          <a:xfrm>
            <a:off x="1431396" y="4663195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7CB6446-B003-43C0-B00B-0A5E6874859B}"/>
              </a:ext>
            </a:extLst>
          </p:cNvPr>
          <p:cNvSpPr txBox="1"/>
          <p:nvPr/>
        </p:nvSpPr>
        <p:spPr>
          <a:xfrm rot="16200000">
            <a:off x="1090478" y="4979557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update</a:t>
            </a:r>
            <a:endParaRPr lang="ko-KR" alt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0F30BD-E8BE-4340-AF4C-9C1647C4307D}"/>
              </a:ext>
            </a:extLst>
          </p:cNvPr>
          <p:cNvSpPr txBox="1"/>
          <p:nvPr/>
        </p:nvSpPr>
        <p:spPr>
          <a:xfrm rot="16200000">
            <a:off x="496273" y="4994231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commit</a:t>
            </a:r>
            <a:endParaRPr lang="ko-KR" altLang="en-US" dirty="0"/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8821AAF8-5CC8-40BA-B6DE-2B4C89865E82}"/>
              </a:ext>
            </a:extLst>
          </p:cNvPr>
          <p:cNvSpPr/>
          <p:nvPr/>
        </p:nvSpPr>
        <p:spPr>
          <a:xfrm>
            <a:off x="495225" y="1315749"/>
            <a:ext cx="1582056" cy="5979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Upstream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DC09035D-0EF5-4CFC-9B19-F750BFE93571}"/>
              </a:ext>
            </a:extLst>
          </p:cNvPr>
          <p:cNvSpPr/>
          <p:nvPr/>
        </p:nvSpPr>
        <p:spPr>
          <a:xfrm>
            <a:off x="495225" y="2437166"/>
            <a:ext cx="1582056" cy="5979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Origin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Repository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94459828-1E47-460B-B05A-3CED7E1756EA}"/>
              </a:ext>
            </a:extLst>
          </p:cNvPr>
          <p:cNvCxnSpPr>
            <a:stCxn id="61" idx="0"/>
            <a:endCxn id="60" idx="2"/>
          </p:cNvCxnSpPr>
          <p:nvPr/>
        </p:nvCxnSpPr>
        <p:spPr>
          <a:xfrm flipV="1">
            <a:off x="1286253" y="1913711"/>
            <a:ext cx="0" cy="52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011E07E-4094-4E71-9A12-713CC6800C8D}"/>
              </a:ext>
            </a:extLst>
          </p:cNvPr>
          <p:cNvCxnSpPr>
            <a:cxnSpLocks/>
          </p:cNvCxnSpPr>
          <p:nvPr/>
        </p:nvCxnSpPr>
        <p:spPr>
          <a:xfrm flipV="1">
            <a:off x="1126599" y="3032384"/>
            <a:ext cx="0" cy="1003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5F93AAFE-36B7-4DD8-BB8F-D898422514B5}"/>
              </a:ext>
            </a:extLst>
          </p:cNvPr>
          <p:cNvCxnSpPr>
            <a:cxnSpLocks/>
          </p:cNvCxnSpPr>
          <p:nvPr/>
        </p:nvCxnSpPr>
        <p:spPr>
          <a:xfrm>
            <a:off x="1431397" y="3032383"/>
            <a:ext cx="0" cy="100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6FE5839-C518-41AA-8FED-C044D07BAC82}"/>
              </a:ext>
            </a:extLst>
          </p:cNvPr>
          <p:cNvSpPr txBox="1"/>
          <p:nvPr/>
        </p:nvSpPr>
        <p:spPr>
          <a:xfrm rot="16200000">
            <a:off x="1158144" y="3348745"/>
            <a:ext cx="9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pull</a:t>
            </a:r>
            <a:endParaRPr lang="ko-KR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FD220F7-6B24-4F65-878D-E2AC5976F177}"/>
              </a:ext>
            </a:extLst>
          </p:cNvPr>
          <p:cNvSpPr txBox="1"/>
          <p:nvPr/>
        </p:nvSpPr>
        <p:spPr>
          <a:xfrm rot="16200000">
            <a:off x="452726" y="3363419"/>
            <a:ext cx="97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push</a:t>
            </a:r>
            <a:endParaRPr lang="ko-KR" alt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DDD6E3D-83E5-485B-A1D0-C605D3054439}"/>
              </a:ext>
            </a:extLst>
          </p:cNvPr>
          <p:cNvSpPr txBox="1"/>
          <p:nvPr/>
        </p:nvSpPr>
        <p:spPr>
          <a:xfrm>
            <a:off x="866521" y="202530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PR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91901EB7-B371-4A6E-83A8-7ECCCC71C920}"/>
              </a:ext>
            </a:extLst>
          </p:cNvPr>
          <p:cNvSpPr/>
          <p:nvPr/>
        </p:nvSpPr>
        <p:spPr>
          <a:xfrm>
            <a:off x="9340909" y="928914"/>
            <a:ext cx="2749107" cy="5428343"/>
          </a:xfrm>
          <a:prstGeom prst="roundRect">
            <a:avLst>
              <a:gd name="adj" fmla="val 4128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6E8C3B4F-F5DF-441B-9EB0-E95347B12A40}"/>
              </a:ext>
            </a:extLst>
          </p:cNvPr>
          <p:cNvSpPr/>
          <p:nvPr/>
        </p:nvSpPr>
        <p:spPr>
          <a:xfrm>
            <a:off x="9492334" y="1082198"/>
            <a:ext cx="2428656" cy="7129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Open PR</a:t>
            </a:r>
            <a:endParaRPr lang="ko-KR" altLang="en-US" sz="2400" dirty="0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C9C46E22-B307-49D5-B7B7-5A76341C475E}"/>
              </a:ext>
            </a:extLst>
          </p:cNvPr>
          <p:cNvSpPr/>
          <p:nvPr/>
        </p:nvSpPr>
        <p:spPr>
          <a:xfrm>
            <a:off x="9492334" y="1969083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review</a:t>
            </a:r>
            <a:endParaRPr lang="ko-KR" altLang="en-US" sz="2400" dirty="0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BD6E630F-37A5-4E93-A0E4-7C603BE2DF38}"/>
              </a:ext>
            </a:extLst>
          </p:cNvPr>
          <p:cNvSpPr/>
          <p:nvPr/>
        </p:nvSpPr>
        <p:spPr>
          <a:xfrm>
            <a:off x="9492334" y="2855969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Update PR</a:t>
            </a:r>
            <a:endParaRPr lang="ko-KR" altLang="en-US" sz="2400" dirty="0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C7F9E618-9EC2-403B-B6EC-5A45EE9D3A07}"/>
              </a:ext>
            </a:extLst>
          </p:cNvPr>
          <p:cNvSpPr/>
          <p:nvPr/>
        </p:nvSpPr>
        <p:spPr>
          <a:xfrm>
            <a:off x="9492334" y="3742854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LGTM</a:t>
            </a:r>
            <a:endParaRPr lang="ko-KR" altLang="en-US" sz="2400" dirty="0"/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554B22A9-7794-499E-9C6F-C7B9B47F3892}"/>
              </a:ext>
            </a:extLst>
          </p:cNvPr>
          <p:cNvSpPr/>
          <p:nvPr/>
        </p:nvSpPr>
        <p:spPr>
          <a:xfrm>
            <a:off x="9492334" y="4629740"/>
            <a:ext cx="2428656" cy="712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Get approved</a:t>
            </a:r>
            <a:endParaRPr lang="ko-KR" altLang="en-US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6EA570-71FF-47E9-9232-C7FC4FB5E703}"/>
              </a:ext>
            </a:extLst>
          </p:cNvPr>
          <p:cNvSpPr txBox="1"/>
          <p:nvPr/>
        </p:nvSpPr>
        <p:spPr>
          <a:xfrm>
            <a:off x="9226242" y="6238833"/>
            <a:ext cx="297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/>
              <a:t>Pull-Request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5C13A6DF-BC0C-4EEA-8CED-D3582DD42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4"/>
          <a:stretch/>
        </p:blipFill>
        <p:spPr>
          <a:xfrm>
            <a:off x="2598850" y="920278"/>
            <a:ext cx="5008051" cy="36658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9A31396-D1AD-4BE4-923A-8B1CBAD1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2" r="11037"/>
          <a:stretch/>
        </p:blipFill>
        <p:spPr>
          <a:xfrm>
            <a:off x="2641531" y="4716513"/>
            <a:ext cx="4936441" cy="1058351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0DCD016-B67D-480E-83BA-008B4BC6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56" y="5774864"/>
            <a:ext cx="3327400" cy="57150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DEB753D-23F4-45C8-ACCA-A14D49671F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72" r="1192" b="9825"/>
          <a:stretch/>
        </p:blipFill>
        <p:spPr>
          <a:xfrm>
            <a:off x="2758540" y="6288210"/>
            <a:ext cx="3639108" cy="465221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DD6038CF-8C7B-4001-A2C3-62D44463CE9E}"/>
              </a:ext>
            </a:extLst>
          </p:cNvPr>
          <p:cNvSpPr/>
          <p:nvPr/>
        </p:nvSpPr>
        <p:spPr>
          <a:xfrm>
            <a:off x="7606902" y="1662808"/>
            <a:ext cx="1161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7030A0"/>
                </a:solidFill>
              </a:rPr>
              <a:t>Review #1</a:t>
            </a:r>
            <a:endParaRPr lang="ko-KR" altLang="en-US" b="1" dirty="0">
              <a:solidFill>
                <a:srgbClr val="7030A0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B422862-3217-4FA1-8F2E-352538FF7902}"/>
              </a:ext>
            </a:extLst>
          </p:cNvPr>
          <p:cNvSpPr/>
          <p:nvPr/>
        </p:nvSpPr>
        <p:spPr>
          <a:xfrm>
            <a:off x="7606902" y="3539561"/>
            <a:ext cx="1161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7030A0"/>
                </a:solidFill>
              </a:rPr>
              <a:t>Review #2</a:t>
            </a:r>
            <a:endParaRPr lang="ko-KR" altLang="en-US" b="1" dirty="0">
              <a:solidFill>
                <a:srgbClr val="7030A0"/>
              </a:solidFill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95CB1418-3CDC-4424-A859-12CDBBE66B9F}"/>
              </a:ext>
            </a:extLst>
          </p:cNvPr>
          <p:cNvSpPr/>
          <p:nvPr/>
        </p:nvSpPr>
        <p:spPr>
          <a:xfrm>
            <a:off x="7615661" y="5191281"/>
            <a:ext cx="15759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LGTM</a:t>
            </a:r>
          </a:p>
          <a:p>
            <a:r>
              <a:rPr lang="en-US" altLang="ko-KR" sz="1400" b="1" dirty="0"/>
              <a:t>(looks good to me)</a:t>
            </a:r>
          </a:p>
          <a:p>
            <a:endParaRPr lang="ko-KR" altLang="en-US" b="1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474C8C47-0E31-4649-B376-17557F8F38B6}"/>
              </a:ext>
            </a:extLst>
          </p:cNvPr>
          <p:cNvSpPr/>
          <p:nvPr/>
        </p:nvSpPr>
        <p:spPr>
          <a:xfrm>
            <a:off x="7606901" y="2527440"/>
            <a:ext cx="1270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Revision #1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FA16E2DA-6CD4-4833-AF0B-4B0E39569131}"/>
              </a:ext>
            </a:extLst>
          </p:cNvPr>
          <p:cNvSpPr/>
          <p:nvPr/>
        </p:nvSpPr>
        <p:spPr>
          <a:xfrm>
            <a:off x="7606902" y="4281997"/>
            <a:ext cx="1270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</a:rPr>
              <a:t>Revision #2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730FABA3-F144-4D78-BEA9-63E19C8C30E6}"/>
              </a:ext>
            </a:extLst>
          </p:cNvPr>
          <p:cNvSpPr/>
          <p:nvPr/>
        </p:nvSpPr>
        <p:spPr>
          <a:xfrm>
            <a:off x="7631464" y="5894931"/>
            <a:ext cx="1604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Approve</a:t>
            </a:r>
          </a:p>
          <a:p>
            <a:r>
              <a:rPr lang="en-US" altLang="ko-KR" sz="1400" b="1" dirty="0"/>
              <a:t>(merge)</a:t>
            </a:r>
            <a:endParaRPr lang="ko-KR" alt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24748F-5CEB-43A0-971F-36B81414C4B3}"/>
              </a:ext>
            </a:extLst>
          </p:cNvPr>
          <p:cNvSpPr txBox="1"/>
          <p:nvPr/>
        </p:nvSpPr>
        <p:spPr>
          <a:xfrm>
            <a:off x="7138294" y="227447"/>
            <a:ext cx="4951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solidFill>
                  <a:srgbClr val="C00000"/>
                </a:solidFill>
              </a:rPr>
              <a:t>리뷰를 통한 개선</a:t>
            </a:r>
            <a:endParaRPr lang="ko-KR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98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B1D25A-EA2C-4B4B-97A6-592D389A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72" y="218792"/>
            <a:ext cx="11389217" cy="7077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Contributor ladder</a:t>
            </a:r>
            <a:endParaRPr lang="ko-KR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4607E-F82E-47AA-A726-67BAC9E64257}"/>
              </a:ext>
            </a:extLst>
          </p:cNvPr>
          <p:cNvSpPr txBox="1"/>
          <p:nvPr/>
        </p:nvSpPr>
        <p:spPr>
          <a:xfrm>
            <a:off x="6499464" y="1431807"/>
            <a:ext cx="5759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 rtl="0" fontAlgn="base" latinLnBrk="1">
              <a:spcBef>
                <a:spcPct val="50000"/>
              </a:spcBef>
              <a:spcAft>
                <a:spcPct val="0"/>
              </a:spcAft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1pPr>
            <a:lvl2pPr marL="457200" algn="ctr" rtl="0" fontAlgn="base" latinLnBrk="1">
              <a:spcBef>
                <a:spcPct val="50000"/>
              </a:spcBef>
              <a:spcAft>
                <a:spcPct val="0"/>
              </a:spcAft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2pPr>
            <a:lvl3pPr marL="914400" algn="ctr" rtl="0" fontAlgn="base" latinLnBrk="1">
              <a:spcBef>
                <a:spcPct val="50000"/>
              </a:spcBef>
              <a:spcAft>
                <a:spcPct val="0"/>
              </a:spcAft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3pPr>
            <a:lvl4pPr marL="1371600" algn="ctr" rtl="0" fontAlgn="base" latinLnBrk="1">
              <a:spcBef>
                <a:spcPct val="50000"/>
              </a:spcBef>
              <a:spcAft>
                <a:spcPct val="0"/>
              </a:spcAft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4pPr>
            <a:lvl5pPr marL="1828800" algn="ctr" rtl="0" fontAlgn="base" latinLnBrk="1">
              <a:spcBef>
                <a:spcPct val="50000"/>
              </a:spcBef>
              <a:spcAft>
                <a:spcPct val="0"/>
              </a:spcAft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500" kern="12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n-cs"/>
              </a:defRPr>
            </a:lvl9pPr>
          </a:lstStyle>
          <a:p>
            <a:pPr algn="l"/>
            <a:r>
              <a:rPr lang="en-US" altLang="ko-KR" sz="1800" b="1" dirty="0">
                <a:latin typeface="나눔고딕OTF" panose="020B0600000101010101" charset="-127"/>
                <a:ea typeface="나눔고딕OTF" panose="020B0600000101010101" charset="-127"/>
              </a:rPr>
              <a:t>[Kubernetes</a:t>
            </a:r>
            <a:r>
              <a:rPr lang="ko-KR" altLang="en-US" sz="1800" b="1" dirty="0">
                <a:latin typeface="나눔고딕OTF" panose="020B0600000101010101" charset="-127"/>
                <a:ea typeface="나눔고딕OTF" panose="020B0600000101010101" charset="-127"/>
              </a:rPr>
              <a:t> 커뮤니티에서의 역할 </a:t>
            </a:r>
            <a:r>
              <a:rPr lang="en-US" altLang="ko-KR" sz="1800" b="1" dirty="0">
                <a:latin typeface="나눔고딕OTF" panose="020B0600000101010101" charset="-127"/>
                <a:ea typeface="나눔고딕OTF" panose="020B0600000101010101" charset="-127"/>
              </a:rPr>
              <a:t>(</a:t>
            </a:r>
            <a:r>
              <a:rPr lang="ko-KR" altLang="en-US" sz="1800" b="1" dirty="0">
                <a:latin typeface="나눔고딕OTF" panose="020B0600000101010101" charset="-127"/>
                <a:ea typeface="나눔고딕OTF" panose="020B0600000101010101" charset="-127"/>
              </a:rPr>
              <a:t>현재</a:t>
            </a:r>
            <a:r>
              <a:rPr lang="en-US" altLang="ko-KR" sz="1800" b="1" dirty="0">
                <a:latin typeface="나눔고딕OTF" panose="020B0600000101010101" charset="-127"/>
                <a:ea typeface="나눔고딕OTF" panose="020B0600000101010101" charset="-127"/>
              </a:rPr>
              <a:t>)]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나눔고딕OTF" panose="020B0600000101010101" charset="-127"/>
                <a:ea typeface="나눔고딕OTF" panose="020B0600000101010101" charset="-127"/>
              </a:rPr>
              <a:t>Kubernetes org </a:t>
            </a:r>
            <a:r>
              <a:rPr lang="ko-KR" altLang="en-US" sz="1800" dirty="0">
                <a:latin typeface="나눔고딕OTF" panose="020B0600000101010101" charset="-127"/>
                <a:ea typeface="나눔고딕OTF" panose="020B0600000101010101" charset="-127"/>
              </a:rPr>
              <a:t>멤버</a:t>
            </a:r>
            <a:endParaRPr lang="en-US" altLang="ko-KR" sz="1800" dirty="0">
              <a:latin typeface="나눔고딕OTF" panose="020B0600000101010101" charset="-127"/>
              <a:ea typeface="나눔고딕OTF" panose="020B0600000101010101" charset="-12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나눔고딕OTF" panose="020B0600000101010101" charset="-127"/>
                <a:ea typeface="나눔고딕OTF" panose="020B0600000101010101" charset="-127"/>
              </a:rPr>
              <a:t>Kubernetes </a:t>
            </a:r>
            <a:r>
              <a:rPr lang="ko-KR" altLang="en-US" sz="1800" dirty="0">
                <a:latin typeface="나눔고딕OTF" panose="020B0600000101010101" charset="-127"/>
                <a:ea typeface="나눔고딕OTF" panose="020B0600000101010101" charset="-127"/>
              </a:rPr>
              <a:t>컨텐츠 소유자 </a:t>
            </a:r>
            <a:r>
              <a:rPr lang="en-US" altLang="ko-KR" sz="1800" dirty="0">
                <a:latin typeface="나눔고딕OTF" panose="020B0600000101010101" charset="-127"/>
                <a:ea typeface="나눔고딕OTF" panose="020B0600000101010101" charset="-127"/>
              </a:rPr>
              <a:t>(maintainer)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나눔고딕OTF" panose="020B0600000101010101" charset="-127"/>
                <a:ea typeface="나눔고딕OTF" panose="020B0600000101010101" charset="-127"/>
              </a:rPr>
              <a:t>소스 리뷰 및 승인 권한 </a:t>
            </a:r>
            <a:r>
              <a:rPr lang="en-US" altLang="ko-KR" sz="1800" dirty="0">
                <a:latin typeface="나눔고딕OTF" panose="020B0600000101010101" charset="-127"/>
                <a:ea typeface="나눔고딕OTF" panose="020B0600000101010101" charset="-127"/>
              </a:rPr>
              <a:t>(review/approve)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ko-KR" altLang="en-US" sz="1800" dirty="0">
                <a:latin typeface="나눔고딕OTF" panose="020B0600000101010101" charset="-127"/>
                <a:ea typeface="나눔고딕OTF" panose="020B0600000101010101" charset="-127"/>
              </a:rPr>
              <a:t>저장소</a:t>
            </a:r>
            <a:r>
              <a:rPr lang="en-US" altLang="ko-KR" sz="1800" b="1" dirty="0">
                <a:latin typeface="나눔고딕OTF" panose="020B0600000101010101" charset="-127"/>
                <a:ea typeface="나눔고딕OTF" panose="020B0600000101010101" charset="-127"/>
              </a:rPr>
              <a:t>: Website,</a:t>
            </a:r>
            <a:r>
              <a:rPr lang="ko-KR" altLang="en-US" sz="1800" b="1" dirty="0">
                <a:latin typeface="나눔고딕OTF" panose="020B0600000101010101" charset="-127"/>
                <a:ea typeface="나눔고딕OTF" panose="020B0600000101010101" charset="-127"/>
              </a:rPr>
              <a:t> </a:t>
            </a:r>
            <a:r>
              <a:rPr lang="en-US" altLang="ko-KR" sz="1800" b="1" dirty="0">
                <a:latin typeface="나눔고딕OTF" panose="020B0600000101010101" charset="-127"/>
                <a:ea typeface="나눔고딕OTF" panose="020B0600000101010101" charset="-127"/>
              </a:rPr>
              <a:t>Dashboard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나눔고딕OTF" panose="020B0600000101010101" charset="-127"/>
                <a:ea typeface="나눔고딕OTF" panose="020B0600000101010101" charset="-127"/>
              </a:rPr>
              <a:t>Kubernetes SIG-Docs Localization Subproject Lead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ko-KR" sz="1800" b="1" dirty="0">
              <a:latin typeface="나눔고딕OTF" panose="020B0600000101010101" charset="-127"/>
              <a:ea typeface="나눔고딕OTF" panose="020B0600000101010101" charset="-127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12BA8A14-3665-4965-A715-66A1D9414122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535" t="9842" r="53197" b="20066"/>
          <a:stretch/>
        </p:blipFill>
        <p:spPr>
          <a:xfrm>
            <a:off x="354372" y="1465995"/>
            <a:ext cx="2950500" cy="474324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77ACC50F-12EA-4206-BE8C-2A99683317AF}"/>
              </a:ext>
            </a:extLst>
          </p:cNvPr>
          <p:cNvSpPr/>
          <p:nvPr/>
        </p:nvSpPr>
        <p:spPr>
          <a:xfrm>
            <a:off x="3438534" y="4445952"/>
            <a:ext cx="2685020" cy="78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C30BE2E-0E38-41A9-A2ED-8C0C9DC74776}"/>
              </a:ext>
            </a:extLst>
          </p:cNvPr>
          <p:cNvSpPr/>
          <p:nvPr/>
        </p:nvSpPr>
        <p:spPr>
          <a:xfrm>
            <a:off x="3438534" y="3471329"/>
            <a:ext cx="1975507" cy="7865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5BFB28E-A4E6-48B7-819C-CC6EF9F0AB1B}"/>
              </a:ext>
            </a:extLst>
          </p:cNvPr>
          <p:cNvSpPr/>
          <p:nvPr/>
        </p:nvSpPr>
        <p:spPr>
          <a:xfrm>
            <a:off x="3438535" y="2496706"/>
            <a:ext cx="1277826" cy="7865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28594F1-37BF-409E-B9E8-8BC1065AEE58}"/>
              </a:ext>
            </a:extLst>
          </p:cNvPr>
          <p:cNvSpPr/>
          <p:nvPr/>
        </p:nvSpPr>
        <p:spPr>
          <a:xfrm>
            <a:off x="3438534" y="5420575"/>
            <a:ext cx="3653146" cy="7865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0F65B0-9A73-4F23-A6C8-963DBF36AD1E}"/>
              </a:ext>
            </a:extLst>
          </p:cNvPr>
          <p:cNvSpPr txBox="1"/>
          <p:nvPr/>
        </p:nvSpPr>
        <p:spPr>
          <a:xfrm>
            <a:off x="3797985" y="6261838"/>
            <a:ext cx="272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고딕OTF" panose="020B0600000101010101" charset="-127"/>
                <a:ea typeface="나눔고딕OTF" panose="020B0600000101010101" charset="-127"/>
              </a:rPr>
              <a:t>Kubernetes </a:t>
            </a:r>
            <a:r>
              <a:rPr lang="ko-KR" altLang="en-US" sz="1600" b="1" dirty="0" err="1">
                <a:latin typeface="나눔고딕OTF" panose="020B0600000101010101" charset="-127"/>
                <a:ea typeface="나눔고딕OTF" panose="020B0600000101010101" charset="-127"/>
              </a:rPr>
              <a:t>컨트리뷰터</a:t>
            </a:r>
            <a:r>
              <a:rPr lang="ko-KR" altLang="en-US" sz="1600" b="1" dirty="0">
                <a:latin typeface="나눔고딕OTF" panose="020B0600000101010101" charset="-127"/>
                <a:ea typeface="나눔고딕OTF" panose="020B0600000101010101" charset="-127"/>
              </a:rPr>
              <a:t> 계단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5D1898B-B646-4C72-AC93-EA728A4597A6}"/>
              </a:ext>
            </a:extLst>
          </p:cNvPr>
          <p:cNvSpPr/>
          <p:nvPr/>
        </p:nvSpPr>
        <p:spPr>
          <a:xfrm>
            <a:off x="3471327" y="2705330"/>
            <a:ext cx="1206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ko-KR" b="1" dirty="0"/>
              <a:t>Approver</a:t>
            </a:r>
            <a:endParaRPr lang="ko-KR" altLang="en-US" b="1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92628686-6663-4DF0-90DC-EDBA48364D76}"/>
              </a:ext>
            </a:extLst>
          </p:cNvPr>
          <p:cNvSpPr/>
          <p:nvPr/>
        </p:nvSpPr>
        <p:spPr>
          <a:xfrm>
            <a:off x="3471327" y="3679953"/>
            <a:ext cx="117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ko-KR" b="1" dirty="0"/>
              <a:t>Reviewer</a:t>
            </a:r>
            <a:endParaRPr lang="ko-KR" altLang="en-US" b="1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C48C6FB2-24F8-4D83-BB33-E575ABFE1522}"/>
              </a:ext>
            </a:extLst>
          </p:cNvPr>
          <p:cNvSpPr/>
          <p:nvPr/>
        </p:nvSpPr>
        <p:spPr>
          <a:xfrm>
            <a:off x="3496727" y="465457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ko-KR" b="1" dirty="0"/>
              <a:t>Member</a:t>
            </a:r>
            <a:endParaRPr lang="ko-KR" altLang="en-US" b="1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C52C1D2-1487-4E7D-97A2-7F2E19A8AF55}"/>
              </a:ext>
            </a:extLst>
          </p:cNvPr>
          <p:cNvSpPr/>
          <p:nvPr/>
        </p:nvSpPr>
        <p:spPr>
          <a:xfrm>
            <a:off x="3471327" y="5629199"/>
            <a:ext cx="3028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ko-KR" b="1" dirty="0"/>
              <a:t>Non-member Contributor</a:t>
            </a:r>
            <a:endParaRPr lang="ko-KR" altLang="en-US" b="1" dirty="0"/>
          </a:p>
        </p:txBody>
      </p:sp>
      <p:pic>
        <p:nvPicPr>
          <p:cNvPr id="25" name="Picture 2" descr="@kubernetes">
            <a:extLst>
              <a:ext uri="{FF2B5EF4-FFF2-40B4-BE49-F238E27FC236}">
                <a16:creationId xmlns:a16="http://schemas.microsoft.com/office/drawing/2014/main" id="{AEC17391-13CC-4C06-9ACE-BD0065E5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19" y="1918750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DBC7B1F-26E6-4060-BEA3-42BCF164DC4B}"/>
              </a:ext>
            </a:extLst>
          </p:cNvPr>
          <p:cNvSpPr txBox="1"/>
          <p:nvPr/>
        </p:nvSpPr>
        <p:spPr>
          <a:xfrm>
            <a:off x="586653" y="6261838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나눔고딕OTF" panose="020B0600000101010101" charset="-127"/>
                <a:ea typeface="나눔고딕OTF" panose="020B0600000101010101" charset="-127"/>
              </a:rPr>
              <a:t>Kubernetes </a:t>
            </a:r>
            <a:r>
              <a:rPr lang="ko-KR" altLang="en-US" sz="1600" b="1" dirty="0">
                <a:latin typeface="나눔고딕OTF" panose="020B0600000101010101" charset="-127"/>
                <a:ea typeface="나눔고딕OTF" panose="020B0600000101010101" charset="-127"/>
              </a:rPr>
              <a:t>기관 멤버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EB76093-BDCA-40EC-8590-578DED9ACAF1}"/>
              </a:ext>
            </a:extLst>
          </p:cNvPr>
          <p:cNvSpPr/>
          <p:nvPr/>
        </p:nvSpPr>
        <p:spPr>
          <a:xfrm>
            <a:off x="7939153" y="4491552"/>
            <a:ext cx="2172535" cy="1719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ko-KR" altLang="en-US" dirty="0">
                <a:latin typeface="나눔고딕OTF" panose="020B0600000101010101" charset="-127"/>
                <a:ea typeface="나눔고딕OTF" panose="020B0600000101010101" charset="-127"/>
                <a:sym typeface="Wingdings" panose="05000000000000000000" pitchFamily="2" charset="2"/>
              </a:rPr>
              <a:t>개선 포인트 찾기</a:t>
            </a:r>
            <a:endParaRPr lang="en-US" altLang="ko-KR" dirty="0">
              <a:latin typeface="나눔고딕OTF" panose="020B0600000101010101" charset="-127"/>
              <a:ea typeface="나눔고딕OTF" panose="020B0600000101010101" charset="-127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ko-KR" altLang="en-US" dirty="0">
                <a:latin typeface="나눔고딕OTF" panose="020B0600000101010101" charset="-127"/>
                <a:ea typeface="나눔고딕OTF" panose="020B0600000101010101" charset="-127"/>
              </a:rPr>
              <a:t>적극적인 점프인 </a:t>
            </a:r>
            <a:endParaRPr lang="en-US" altLang="ko-KR" dirty="0">
              <a:latin typeface="나눔고딕OTF" panose="020B0600000101010101" charset="-127"/>
              <a:ea typeface="나눔고딕OTF" panose="020B0600000101010101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ko-KR" altLang="en-US" dirty="0">
                <a:latin typeface="나눔고딕OTF" panose="020B0600000101010101" charset="-127"/>
                <a:ea typeface="나눔고딕OTF" panose="020B0600000101010101" charset="-127"/>
              </a:rPr>
              <a:t>책임감</a:t>
            </a:r>
            <a:r>
              <a:rPr lang="en-US" altLang="ko-KR" dirty="0">
                <a:latin typeface="나눔고딕OTF" panose="020B0600000101010101" charset="-127"/>
                <a:ea typeface="나눔고딕OTF" panose="020B0600000101010101" charset="-127"/>
              </a:rPr>
              <a:t>+</a:t>
            </a:r>
            <a:r>
              <a:rPr lang="ko-KR" altLang="en-US" dirty="0">
                <a:latin typeface="나눔고딕OTF" panose="020B0600000101010101" charset="-127"/>
                <a:ea typeface="나눔고딕OTF" panose="020B0600000101010101" charset="-127"/>
              </a:rPr>
              <a:t>성실함 </a:t>
            </a:r>
            <a:endParaRPr lang="en-US" altLang="ko-KR" dirty="0">
              <a:latin typeface="나눔고딕OTF" panose="020B0600000101010101" charset="-127"/>
              <a:ea typeface="나눔고딕OTF" panose="020B0600000101010101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ko-KR" altLang="en-US" dirty="0">
                <a:latin typeface="나눔고딕OTF" panose="020B0600000101010101" charset="-127"/>
                <a:ea typeface="나눔고딕OTF" panose="020B0600000101010101" charset="-127"/>
              </a:rPr>
              <a:t>신뢰</a:t>
            </a:r>
            <a:r>
              <a:rPr lang="en-US" altLang="ko-KR" dirty="0">
                <a:latin typeface="나눔고딕OTF" panose="020B0600000101010101" charset="-127"/>
                <a:ea typeface="나눔고딕OTF" panose="020B0600000101010101" charset="-127"/>
              </a:rPr>
              <a:t>++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457FF83-7186-4136-AC34-6FB03DD900E1}"/>
              </a:ext>
            </a:extLst>
          </p:cNvPr>
          <p:cNvGrpSpPr/>
          <p:nvPr/>
        </p:nvGrpSpPr>
        <p:grpSpPr>
          <a:xfrm>
            <a:off x="10073588" y="4651620"/>
            <a:ext cx="604111" cy="1502475"/>
            <a:chOff x="10073588" y="4651620"/>
            <a:chExt cx="604111" cy="1502475"/>
          </a:xfrm>
        </p:grpSpPr>
        <p:sp>
          <p:nvSpPr>
            <p:cNvPr id="5" name="화살표: U자형 4">
              <a:extLst>
                <a:ext uri="{FF2B5EF4-FFF2-40B4-BE49-F238E27FC236}">
                  <a16:creationId xmlns:a16="http://schemas.microsoft.com/office/drawing/2014/main" id="{74D69934-956F-417D-BF70-FDB09EADCFF1}"/>
                </a:ext>
              </a:extLst>
            </p:cNvPr>
            <p:cNvSpPr/>
            <p:nvPr/>
          </p:nvSpPr>
          <p:spPr>
            <a:xfrm>
              <a:off x="10126928" y="4651620"/>
              <a:ext cx="550771" cy="849502"/>
            </a:xfrm>
            <a:prstGeom prst="uturn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화살표: U자형 19">
              <a:extLst>
                <a:ext uri="{FF2B5EF4-FFF2-40B4-BE49-F238E27FC236}">
                  <a16:creationId xmlns:a16="http://schemas.microsoft.com/office/drawing/2014/main" id="{B2165B65-3BE0-4B36-96DE-8771F2008DFC}"/>
                </a:ext>
              </a:extLst>
            </p:cNvPr>
            <p:cNvSpPr/>
            <p:nvPr/>
          </p:nvSpPr>
          <p:spPr>
            <a:xfrm rot="10800000">
              <a:off x="10073588" y="5304593"/>
              <a:ext cx="550771" cy="849502"/>
            </a:xfrm>
            <a:prstGeom prst="uturn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6887FA-76EF-41D4-B837-AC46044A8F16}"/>
              </a:ext>
            </a:extLst>
          </p:cNvPr>
          <p:cNvSpPr txBox="1"/>
          <p:nvPr/>
        </p:nvSpPr>
        <p:spPr>
          <a:xfrm>
            <a:off x="10627099" y="5086321"/>
            <a:ext cx="142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반복</a:t>
            </a:r>
            <a:br>
              <a:rPr lang="en-US" altLang="ko-KR" dirty="0"/>
            </a:br>
            <a:r>
              <a:rPr lang="en-US" altLang="ko-KR" dirty="0"/>
              <a:t>(Start</a:t>
            </a:r>
            <a:r>
              <a:rPr lang="ko-KR" altLang="en-US" dirty="0"/>
              <a:t> </a:t>
            </a:r>
            <a:r>
              <a:rPr lang="en-US" altLang="ko-KR" dirty="0"/>
              <a:t>small)</a:t>
            </a:r>
          </a:p>
        </p:txBody>
      </p:sp>
      <p:pic>
        <p:nvPicPr>
          <p:cNvPr id="30" name="Picture 2" descr="Navbar avatar">
            <a:extLst>
              <a:ext uri="{FF2B5EF4-FFF2-40B4-BE49-F238E27FC236}">
                <a16:creationId xmlns:a16="http://schemas.microsoft.com/office/drawing/2014/main" id="{096D7831-7662-4DD7-877D-15182D814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82" y="5777618"/>
            <a:ext cx="429537" cy="4295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0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24 -0.14097 L -0.04271 -0.14097 C -0.02369 -0.14097 -0.00026 -0.10255 -0.00026 -0.07084 L -0.00026 0.00139 " pathEditMode="relative" rAng="0" ptsTypes="AAAA">
                                      <p:cBhvr>
                                        <p:cTn id="6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1 -0.2831 L -0.1138 -0.2831 C -0.10065 -0.2831 -0.08424 -0.24444 -0.08424 -0.2125 L -0.08424 -0.14097 " pathEditMode="relative" rAng="0" ptsTypes="AAAA">
                                      <p:cBhvr>
                                        <p:cTn id="10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5 -0.42523 L -0.17265 -0.42523 C -0.1595 -0.42523 -0.1431 -0.38634 -0.1431 -0.35463 L -0.1431 -0.2831 " pathEditMode="relative" rAng="0" ptsTypes="AAAA">
                                      <p:cBhvr>
                                        <p:cTn id="14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396 -0.57083 L -0.23802 -0.57083 C -0.22226 -0.57083 -0.20195 -0.53125 -0.20195 -0.49884 L -0.20195 -0.42523 " pathEditMode="relative" rAng="0" ptsTypes="AAAA">
                                      <p:cBhvr>
                                        <p:cTn id="18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Benefits from K8s L10n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CE46C-C3AA-4951-9967-4EBE6248CAC6}"/>
              </a:ext>
            </a:extLst>
          </p:cNvPr>
          <p:cNvSpPr txBox="1"/>
          <p:nvPr/>
        </p:nvSpPr>
        <p:spPr>
          <a:xfrm>
            <a:off x="383460" y="842655"/>
            <a:ext cx="5309210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ym typeface="Wingdings" panose="05000000000000000000" pitchFamily="2" charset="2"/>
              </a:rPr>
              <a:t>Get used to</a:t>
            </a:r>
            <a:r>
              <a:rPr lang="en-US" altLang="ko-KR" sz="2400" dirty="0">
                <a:sym typeface="Wingdings" panose="05000000000000000000" pitchFamily="2" charset="2"/>
              </a:rPr>
              <a:t> K8s contribution workflow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dirty="0"/>
          </a:p>
        </p:txBody>
      </p:sp>
      <p:pic>
        <p:nvPicPr>
          <p:cNvPr id="17" name="Picture 2" descr="SIG-diagram.png">
            <a:extLst>
              <a:ext uri="{FF2B5EF4-FFF2-40B4-BE49-F238E27FC236}">
                <a16:creationId xmlns:a16="http://schemas.microsoft.com/office/drawing/2014/main" id="{45D7F508-9723-4E10-A933-0FAFAE17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057" y="1414190"/>
            <a:ext cx="8969829" cy="521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AB05159A-4E99-405C-A139-DDD7DC024C98}"/>
              </a:ext>
            </a:extLst>
          </p:cNvPr>
          <p:cNvSpPr/>
          <p:nvPr/>
        </p:nvSpPr>
        <p:spPr>
          <a:xfrm>
            <a:off x="3889562" y="2421486"/>
            <a:ext cx="871123" cy="3942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8534B42-D74E-4F6B-AAD1-EB0F7B2E4572}"/>
              </a:ext>
            </a:extLst>
          </p:cNvPr>
          <p:cNvSpPr/>
          <p:nvPr/>
        </p:nvSpPr>
        <p:spPr>
          <a:xfrm>
            <a:off x="5819962" y="3541486"/>
            <a:ext cx="871123" cy="4817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6069AC9-62DA-428E-AC95-A395C06DFC49}"/>
              </a:ext>
            </a:extLst>
          </p:cNvPr>
          <p:cNvSpPr/>
          <p:nvPr/>
        </p:nvSpPr>
        <p:spPr>
          <a:xfrm>
            <a:off x="6763391" y="5036457"/>
            <a:ext cx="871123" cy="4101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연결선: 꺾임 2">
            <a:extLst>
              <a:ext uri="{FF2B5EF4-FFF2-40B4-BE49-F238E27FC236}">
                <a16:creationId xmlns:a16="http://schemas.microsoft.com/office/drawing/2014/main" id="{E9539148-D5C8-4E7B-9AF0-68E3725971E9}"/>
              </a:ext>
            </a:extLst>
          </p:cNvPr>
          <p:cNvCxnSpPr>
            <a:stCxn id="18" idx="2"/>
            <a:endCxn id="19" idx="1"/>
          </p:cNvCxnSpPr>
          <p:nvPr/>
        </p:nvCxnSpPr>
        <p:spPr>
          <a:xfrm rot="16200000" flipH="1">
            <a:off x="4589240" y="2551655"/>
            <a:ext cx="966607" cy="1494838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연결선: 꺾임 4">
            <a:extLst>
              <a:ext uri="{FF2B5EF4-FFF2-40B4-BE49-F238E27FC236}">
                <a16:creationId xmlns:a16="http://schemas.microsoft.com/office/drawing/2014/main" id="{7E50BD5C-B40B-42BA-899E-2DB7D7B6943F}"/>
              </a:ext>
            </a:extLst>
          </p:cNvPr>
          <p:cNvCxnSpPr>
            <a:stCxn id="18" idx="3"/>
            <a:endCxn id="21" idx="0"/>
          </p:cNvCxnSpPr>
          <p:nvPr/>
        </p:nvCxnSpPr>
        <p:spPr>
          <a:xfrm>
            <a:off x="4760685" y="2618629"/>
            <a:ext cx="2438268" cy="2417828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8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D9EC4-8B58-4442-965A-F7A746AD78E2}"/>
              </a:ext>
            </a:extLst>
          </p:cNvPr>
          <p:cNvSpPr txBox="1"/>
          <p:nvPr/>
        </p:nvSpPr>
        <p:spPr>
          <a:xfrm>
            <a:off x="2151888" y="2466356"/>
            <a:ext cx="7644384" cy="186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+mj-ea"/>
                <a:ea typeface="+mj-ea"/>
              </a:rPr>
              <a:t>모든 것은 그때 시작되었습니다</a:t>
            </a:r>
            <a:r>
              <a:rPr lang="en-US" altLang="ko-KR" sz="3600" b="1" dirty="0">
                <a:latin typeface="+mj-ea"/>
                <a:ea typeface="+mj-ea"/>
              </a:rPr>
              <a:t>..</a:t>
            </a:r>
          </a:p>
          <a:p>
            <a:pPr>
              <a:lnSpc>
                <a:spcPct val="150000"/>
              </a:lnSpc>
            </a:pPr>
            <a:endParaRPr lang="en-US" altLang="ko-KR" sz="2000" b="1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 err="1">
                <a:latin typeface="+mj-ea"/>
              </a:rPr>
              <a:t>KubeCon</a:t>
            </a:r>
            <a:r>
              <a:rPr lang="en-US" altLang="ko-KR" sz="2400" b="1" dirty="0">
                <a:latin typeface="+mj-ea"/>
              </a:rPr>
              <a:t> 2018 Seattle</a:t>
            </a:r>
          </a:p>
        </p:txBody>
      </p:sp>
    </p:spTree>
    <p:extLst>
      <p:ext uri="{BB962C8B-B14F-4D97-AF65-F5344CB8AC3E}">
        <p14:creationId xmlns:p14="http://schemas.microsoft.com/office/powerpoint/2010/main" val="1790383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Benefits from K8s L10n activity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6D14EF-7E93-4E11-8770-482B6E41D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43"/>
          <a:stretch/>
        </p:blipFill>
        <p:spPr>
          <a:xfrm>
            <a:off x="261272" y="998111"/>
            <a:ext cx="5753013" cy="322613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9A53D5-8E7A-484D-9ECD-DAC97DDF4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748" y="998111"/>
            <a:ext cx="5670980" cy="537693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A6E210B-32A9-4F4F-B55F-86F54E100B48}"/>
              </a:ext>
            </a:extLst>
          </p:cNvPr>
          <p:cNvSpPr/>
          <p:nvPr/>
        </p:nvSpPr>
        <p:spPr>
          <a:xfrm>
            <a:off x="6296948" y="6413018"/>
            <a:ext cx="5670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hlinkClick r:id="rId5"/>
              </a:rPr>
              <a:t>https://k8s.devstats.cncf.io/d/66/developer-activity-counts-by-companies</a:t>
            </a:r>
            <a:r>
              <a:rPr lang="en-US" altLang="ko-KR" sz="1400" dirty="0"/>
              <a:t> </a:t>
            </a:r>
            <a:endParaRPr lang="ko-KR" altLang="en-US" sz="1400" dirty="0"/>
          </a:p>
        </p:txBody>
      </p:sp>
      <p:sp>
        <p:nvSpPr>
          <p:cNvPr id="16" name="모서리가 둥근 직사각형 21">
            <a:extLst>
              <a:ext uri="{FF2B5EF4-FFF2-40B4-BE49-F238E27FC236}">
                <a16:creationId xmlns:a16="http://schemas.microsoft.com/office/drawing/2014/main" id="{0CABC9BB-2EA6-4356-9C2F-9E5C1F1FBF5F}"/>
              </a:ext>
            </a:extLst>
          </p:cNvPr>
          <p:cNvSpPr/>
          <p:nvPr/>
        </p:nvSpPr>
        <p:spPr>
          <a:xfrm>
            <a:off x="7057621" y="4442026"/>
            <a:ext cx="888642" cy="253934"/>
          </a:xfrm>
          <a:prstGeom prst="round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B0BBD7BE-0B55-4E6F-B8D3-F6A6D6977E3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5381" r="3695" b="8092"/>
          <a:stretch/>
        </p:blipFill>
        <p:spPr bwMode="auto">
          <a:xfrm>
            <a:off x="3363010" y="4224251"/>
            <a:ext cx="2625873" cy="2188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0C19091-E6AB-4B7E-9AD8-D08A495DE9D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6" y="4224251"/>
            <a:ext cx="2969843" cy="218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FA9E6C-3CD3-44A4-8B56-CFDBD7A831AB}"/>
              </a:ext>
            </a:extLst>
          </p:cNvPr>
          <p:cNvSpPr txBox="1"/>
          <p:nvPr/>
        </p:nvSpPr>
        <p:spPr>
          <a:xfrm>
            <a:off x="261272" y="6382594"/>
            <a:ext cx="297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Enjoy various events !</a:t>
            </a:r>
          </a:p>
        </p:txBody>
      </p:sp>
    </p:spTree>
    <p:extLst>
      <p:ext uri="{BB962C8B-B14F-4D97-AF65-F5344CB8AC3E}">
        <p14:creationId xmlns:p14="http://schemas.microsoft.com/office/powerpoint/2010/main" val="372106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FA63FA8-4D37-4DBD-B434-E3CAA6475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406" y="3761092"/>
            <a:ext cx="6723313" cy="307724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FB25B7F-36C3-4990-8410-42F923940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531"/>
          <a:stretch/>
        </p:blipFill>
        <p:spPr>
          <a:xfrm>
            <a:off x="6211614" y="3761092"/>
            <a:ext cx="5746365" cy="307724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AC1FD0B-B0ED-4002-B5E1-D53F9C449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396" y="914415"/>
            <a:ext cx="2123810" cy="221904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4986604-B7FD-4F44-936E-9EB6DAAA5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812" y="1016816"/>
            <a:ext cx="5466667" cy="26476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51EC90-D819-453A-B7F6-FA8C6A32D36B}"/>
              </a:ext>
            </a:extLst>
          </p:cNvPr>
          <p:cNvSpPr txBox="1">
            <a:spLocks/>
          </p:cNvSpPr>
          <p:nvPr/>
        </p:nvSpPr>
        <p:spPr>
          <a:xfrm>
            <a:off x="156216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One to many support (site traffic)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48271-DFEF-D24B-9EF4-E8A5ABCE22CF}"/>
              </a:ext>
            </a:extLst>
          </p:cNvPr>
          <p:cNvSpPr txBox="1"/>
          <p:nvPr/>
        </p:nvSpPr>
        <p:spPr>
          <a:xfrm>
            <a:off x="181049" y="1598292"/>
            <a:ext cx="2978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/>
              <a:t>Contributors are amazing !</a:t>
            </a:r>
          </a:p>
          <a:p>
            <a:r>
              <a:rPr lang="en-US" altLang="ko-KR" sz="3200" b="1" dirty="0"/>
              <a:t>Thank you </a:t>
            </a:r>
            <a:r>
              <a:rPr lang="en-US" altLang="ko-KR" sz="3200" b="1" dirty="0">
                <a:sym typeface="Wingdings" pitchFamily="2" charset="2"/>
              </a:rPr>
              <a:t></a:t>
            </a:r>
            <a:endParaRPr lang="ko-KR" altLang="en-US" sz="3200" b="1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203C5FF-0CF7-F54C-885F-A702E7F0A709}"/>
              </a:ext>
            </a:extLst>
          </p:cNvPr>
          <p:cNvSpPr/>
          <p:nvPr/>
        </p:nvSpPr>
        <p:spPr>
          <a:xfrm>
            <a:off x="9018079" y="2997226"/>
            <a:ext cx="2709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/>
              <a:t>May 1, 2020 - Oct 17, 2020</a:t>
            </a:r>
          </a:p>
          <a:p>
            <a:pPr algn="ctr"/>
            <a:r>
              <a:rPr lang="en-US" altLang="ko-KR" dirty="0"/>
              <a:t>(&lt; 6 month)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88E7F6-8CCC-0F45-8E86-04F18B58443A}"/>
              </a:ext>
            </a:extLst>
          </p:cNvPr>
          <p:cNvSpPr txBox="1"/>
          <p:nvPr/>
        </p:nvSpPr>
        <p:spPr>
          <a:xfrm>
            <a:off x="156216" y="4597988"/>
            <a:ext cx="3199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/>
              <a:t>Korean</a:t>
            </a:r>
          </a:p>
          <a:p>
            <a:r>
              <a:rPr lang="en-US" altLang="ko-KR" sz="4000" b="1" dirty="0"/>
              <a:t>[</a:t>
            </a:r>
            <a:r>
              <a:rPr lang="en-US" altLang="ko-KR" sz="4000" b="1" dirty="0">
                <a:solidFill>
                  <a:srgbClr val="C00000"/>
                </a:solidFill>
              </a:rPr>
              <a:t>10+ </a:t>
            </a:r>
            <a:r>
              <a:rPr lang="en-US" altLang="ko-KR" sz="4000" b="1" dirty="0"/>
              <a:t>: </a:t>
            </a:r>
            <a:r>
              <a:rPr lang="en-US" altLang="ko-KR" sz="4000" b="1" dirty="0">
                <a:solidFill>
                  <a:srgbClr val="0070C0"/>
                </a:solidFill>
              </a:rPr>
              <a:t>75,000+</a:t>
            </a:r>
            <a:r>
              <a:rPr lang="en-US" altLang="ko-KR" sz="4000" b="1" dirty="0"/>
              <a:t>]</a:t>
            </a:r>
            <a:endParaRPr lang="ko-KR" altLang="en-US" sz="40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9560306-DAF4-1848-B5CE-596314F34FD0}"/>
              </a:ext>
            </a:extLst>
          </p:cNvPr>
          <p:cNvSpPr/>
          <p:nvPr/>
        </p:nvSpPr>
        <p:spPr>
          <a:xfrm>
            <a:off x="3445995" y="5361952"/>
            <a:ext cx="7590974" cy="2688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62A7C6E-7907-C649-BF27-D7C8DACEF3DC}"/>
              </a:ext>
            </a:extLst>
          </p:cNvPr>
          <p:cNvSpPr/>
          <p:nvPr/>
        </p:nvSpPr>
        <p:spPr>
          <a:xfrm>
            <a:off x="3984172" y="6192004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24292E"/>
                </a:solidFill>
              </a:rPr>
              <a:t>Thanks to </a:t>
            </a:r>
            <a:r>
              <a:rPr lang="en-US" altLang="ko-KR" b="1" u="sng" dirty="0">
                <a:solidFill>
                  <a:srgbClr val="002060"/>
                </a:solidFill>
              </a:rPr>
              <a:t>Jim Angel (SIG-Docs co-chair)</a:t>
            </a:r>
            <a:r>
              <a:rPr lang="en-US" altLang="ko-KR" dirty="0">
                <a:solidFill>
                  <a:srgbClr val="24292E"/>
                </a:solidFill>
              </a:rPr>
              <a:t> for the statistics !!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0847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2751850-6F44-4161-9183-FE8D446259ED}"/>
              </a:ext>
            </a:extLst>
          </p:cNvPr>
          <p:cNvSpPr/>
          <p:nvPr/>
        </p:nvSpPr>
        <p:spPr>
          <a:xfrm>
            <a:off x="141668" y="907139"/>
            <a:ext cx="2153395" cy="588837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Benefits from K8s L10n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CE46C-C3AA-4951-9967-4EBE6248CAC6}"/>
              </a:ext>
            </a:extLst>
          </p:cNvPr>
          <p:cNvSpPr txBox="1"/>
          <p:nvPr/>
        </p:nvSpPr>
        <p:spPr>
          <a:xfrm>
            <a:off x="2841015" y="3600940"/>
            <a:ext cx="335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70C0"/>
                </a:solidFill>
              </a:rPr>
              <a:t>You will have </a:t>
            </a:r>
            <a:r>
              <a:rPr lang="en-US" altLang="ko-KR" sz="2400" b="1" dirty="0">
                <a:solidFill>
                  <a:srgbClr val="0070C0"/>
                </a:solidFill>
              </a:rPr>
              <a:t>nice friends</a:t>
            </a:r>
            <a:endParaRPr lang="en-US" altLang="ko-KR" sz="2400" dirty="0">
              <a:solidFill>
                <a:srgbClr val="0070C0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CF32CDF-FF31-4BBB-B6CD-43EBAA98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47" y="907139"/>
            <a:ext cx="4300912" cy="242245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8347F94-A22A-43F1-B83A-91B1A220A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9" t="3731" r="1847" b="2689"/>
          <a:stretch/>
        </p:blipFill>
        <p:spPr>
          <a:xfrm>
            <a:off x="6866543" y="894815"/>
            <a:ext cx="5116978" cy="194370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9C0EDCD-0E29-43A1-AEF3-064CD18A0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347" y="4374101"/>
            <a:ext cx="4300912" cy="242141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C03AB24-0990-4004-B573-FA8D2E659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231" y="4836632"/>
            <a:ext cx="5124024" cy="195888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306A98C-28C9-44B9-A676-0201384E7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5257" y="2852330"/>
            <a:ext cx="5130410" cy="1958884"/>
          </a:xfrm>
          <a:prstGeom prst="rect">
            <a:avLst/>
          </a:prstGeom>
        </p:spPr>
      </p:pic>
      <p:pic>
        <p:nvPicPr>
          <p:cNvPr id="19" name="Picture 11" descr="A person wearing glasses and looking at the camera&#10;&#10;Description generated with very high confidence">
            <a:extLst>
              <a:ext uri="{FF2B5EF4-FFF2-40B4-BE49-F238E27FC236}">
                <a16:creationId xmlns:a16="http://schemas.microsoft.com/office/drawing/2014/main" id="{1ED4E245-6EB1-4307-86D3-EE5658C9D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858" y="998928"/>
            <a:ext cx="918504" cy="910938"/>
          </a:xfrm>
          <a:prstGeom prst="rect">
            <a:avLst/>
          </a:prstGeom>
        </p:spPr>
      </p:pic>
      <p:pic>
        <p:nvPicPr>
          <p:cNvPr id="20" name="Picture 13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11635344-4523-4CAB-AE69-3A745EDF0C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6594" y="998928"/>
            <a:ext cx="918901" cy="910938"/>
          </a:xfrm>
          <a:prstGeom prst="rect">
            <a:avLst/>
          </a:prstGeom>
        </p:spPr>
      </p:pic>
      <p:pic>
        <p:nvPicPr>
          <p:cNvPr id="21" name="Picture 18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FD9C4397-CE1A-4534-BCA6-0CC47D3187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575" y="1979744"/>
            <a:ext cx="910938" cy="910938"/>
          </a:xfrm>
          <a:prstGeom prst="rect">
            <a:avLst/>
          </a:prstGeom>
        </p:spPr>
      </p:pic>
      <p:pic>
        <p:nvPicPr>
          <p:cNvPr id="22" name="Picture 19" descr="https://avatars3.githubusercontent.com/u/5966944?s=460&amp;v=4">
            <a:extLst>
              <a:ext uri="{FF2B5EF4-FFF2-40B4-BE49-F238E27FC236}">
                <a16:creationId xmlns:a16="http://schemas.microsoft.com/office/drawing/2014/main" id="{B64AA3D9-CFEA-4E98-9AC5-D74DE462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24" y="1962627"/>
            <a:ext cx="910938" cy="91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avatars2.githubusercontent.com/u/4099284?s=400&amp;v=4">
            <a:extLst>
              <a:ext uri="{FF2B5EF4-FFF2-40B4-BE49-F238E27FC236}">
                <a16:creationId xmlns:a16="http://schemas.microsoft.com/office/drawing/2014/main" id="{D1732494-E563-4B14-8556-6684786D8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8" y="2940840"/>
            <a:ext cx="906676" cy="90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avatars3.githubusercontent.com/u/2810001?s=400&amp;u=7fa6b4be2e9b978b7493e7f7e9345af38a2364b7&amp;v=4">
            <a:extLst>
              <a:ext uri="{FF2B5EF4-FFF2-40B4-BE49-F238E27FC236}">
                <a16:creationId xmlns:a16="http://schemas.microsoft.com/office/drawing/2014/main" id="{E2E11EDF-B348-4E97-A2FB-2A332578F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59" y="2940840"/>
            <a:ext cx="910938" cy="91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2.githubusercontent.com/u/38598117?s=400&amp;u=75b8771abce78eeb2b0c7058be3f82d9eb92087b&amp;v=4">
            <a:extLst>
              <a:ext uri="{FF2B5EF4-FFF2-40B4-BE49-F238E27FC236}">
                <a16:creationId xmlns:a16="http://schemas.microsoft.com/office/drawing/2014/main" id="{4EAEC32C-34C9-411D-8DBD-A073808A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97" y="3914791"/>
            <a:ext cx="907200" cy="9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avatars0.githubusercontent.com/u/25141106?s=400&amp;u=58c4c4b4a6963386fe010f8d7862e76cce979392&amp;v=4">
            <a:extLst>
              <a:ext uri="{FF2B5EF4-FFF2-40B4-BE49-F238E27FC236}">
                <a16:creationId xmlns:a16="http://schemas.microsoft.com/office/drawing/2014/main" id="{C33928CE-02FF-4F84-8E37-B2C47E81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4" y="3921405"/>
            <a:ext cx="907200" cy="9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avatars0.githubusercontent.com/u/38276102?s=400&amp;u=a819d5508671e951a5137bee64cf186875065a5f&amp;v=4">
            <a:extLst>
              <a:ext uri="{FF2B5EF4-FFF2-40B4-BE49-F238E27FC236}">
                <a16:creationId xmlns:a16="http://schemas.microsoft.com/office/drawing/2014/main" id="{825F9597-E3DA-4B90-8328-47B44F9BA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7" y="5843168"/>
            <a:ext cx="907200" cy="9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avatars0.githubusercontent.com/u/7206338?s=400&amp;v=4">
            <a:extLst>
              <a:ext uri="{FF2B5EF4-FFF2-40B4-BE49-F238E27FC236}">
                <a16:creationId xmlns:a16="http://schemas.microsoft.com/office/drawing/2014/main" id="{6D96E20D-E44E-43E9-9156-EF3A0F43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8" y="4866961"/>
            <a:ext cx="907200" cy="9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avatars0.githubusercontent.com/u/9552781?s=400&amp;u=1e2e042f69d70ead7496be54bdb04e8ba1e0e271&amp;v=4">
            <a:extLst>
              <a:ext uri="{FF2B5EF4-FFF2-40B4-BE49-F238E27FC236}">
                <a16:creationId xmlns:a16="http://schemas.microsoft.com/office/drawing/2014/main" id="{7F8365DB-2DAA-4811-9898-B9582625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97" y="4866961"/>
            <a:ext cx="907200" cy="9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54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+ CNCF Cloud Native Glossary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6D68464-FC2D-4E80-B4C2-676E9246C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12" y="1066404"/>
            <a:ext cx="8205788" cy="52840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B2A07A1-0FFB-463F-B8DC-50FC73C14ADD}"/>
              </a:ext>
            </a:extLst>
          </p:cNvPr>
          <p:cNvSpPr/>
          <p:nvPr/>
        </p:nvSpPr>
        <p:spPr>
          <a:xfrm>
            <a:off x="1752599" y="6465392"/>
            <a:ext cx="2453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4"/>
              </a:rPr>
              <a:t>https://glossary.cncf.io/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4571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+ CNCF Cloud Native Glossary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B2A07A1-0FFB-463F-B8DC-50FC73C14ADD}"/>
              </a:ext>
            </a:extLst>
          </p:cNvPr>
          <p:cNvSpPr/>
          <p:nvPr/>
        </p:nvSpPr>
        <p:spPr>
          <a:xfrm>
            <a:off x="1743572" y="6380678"/>
            <a:ext cx="333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https://github.com/cncf/glossary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742B8A2-8432-4183-875A-E32A77762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612" y="1217838"/>
            <a:ext cx="8243889" cy="5162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88500B1-0A17-41B9-862A-5B21B23EB886}"/>
              </a:ext>
            </a:extLst>
          </p:cNvPr>
          <p:cNvSpPr/>
          <p:nvPr/>
        </p:nvSpPr>
        <p:spPr>
          <a:xfrm>
            <a:off x="5191796" y="6401275"/>
            <a:ext cx="525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cloud-native.slack.com  </a:t>
            </a:r>
            <a:r>
              <a:rPr lang="en-US" altLang="ko-KR" b="1" dirty="0"/>
              <a:t>#glossary-localization-</a:t>
            </a:r>
            <a:r>
              <a:rPr lang="en-US" altLang="ko-KR" b="1" dirty="0" err="1"/>
              <a:t>korean</a:t>
            </a:r>
            <a:r>
              <a:rPr lang="en-US" altLang="ko-KR" b="1" dirty="0"/>
              <a:t>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772524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>
            <a:extLst>
              <a:ext uri="{FF2B5EF4-FFF2-40B4-BE49-F238E27FC236}">
                <a16:creationId xmlns:a16="http://schemas.microsoft.com/office/drawing/2014/main" id="{49D388ED-A5B6-4A68-B759-293AC6034CE7}"/>
              </a:ext>
            </a:extLst>
          </p:cNvPr>
          <p:cNvSpPr txBox="1">
            <a:spLocks/>
          </p:cNvSpPr>
          <p:nvPr/>
        </p:nvSpPr>
        <p:spPr>
          <a:xfrm>
            <a:off x="1396047" y="1364829"/>
            <a:ext cx="9399906" cy="2825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5400" b="1" dirty="0">
                <a:latin typeface="+mn-ea"/>
                <a:ea typeface="+mn-ea"/>
              </a:rPr>
              <a:t>Thank you !!</a:t>
            </a:r>
            <a:endParaRPr lang="ko-KR" altLang="en-US" sz="5400" b="1" dirty="0">
              <a:latin typeface="+mn-ea"/>
              <a:ea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29E96D0-8575-47A7-B4CE-D2BC0179BEC7}"/>
              </a:ext>
            </a:extLst>
          </p:cNvPr>
          <p:cNvSpPr/>
          <p:nvPr/>
        </p:nvSpPr>
        <p:spPr>
          <a:xfrm>
            <a:off x="3048000" y="421099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2800" dirty="0"/>
              <a:t>Join </a:t>
            </a:r>
            <a:br>
              <a:rPr lang="en-US" altLang="ko-KR" sz="2800" dirty="0"/>
            </a:br>
            <a:r>
              <a:rPr lang="en-US" altLang="ko-KR" sz="2800" dirty="0">
                <a:hlinkClick r:id="rId3"/>
              </a:rPr>
              <a:t>https://slack.k8s.io/</a:t>
            </a:r>
            <a:r>
              <a:rPr lang="en-US" altLang="ko-KR" sz="2800" dirty="0"/>
              <a:t> </a:t>
            </a:r>
            <a:br>
              <a:rPr lang="en-US" altLang="ko-KR" sz="2800" dirty="0"/>
            </a:br>
            <a:br>
              <a:rPr lang="en-US" altLang="ko-KR" sz="2800" dirty="0"/>
            </a:br>
            <a:r>
              <a:rPr lang="en-US" altLang="ko-KR" sz="2800" dirty="0"/>
              <a:t>#Kubernetes-docs-ko</a:t>
            </a:r>
          </a:p>
        </p:txBody>
      </p:sp>
    </p:spTree>
    <p:extLst>
      <p:ext uri="{BB962C8B-B14F-4D97-AF65-F5344CB8AC3E}">
        <p14:creationId xmlns:p14="http://schemas.microsoft.com/office/powerpoint/2010/main" val="194204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46EC93-2D53-4B81-88F3-005BB8CD78A3}"/>
              </a:ext>
            </a:extLst>
          </p:cNvPr>
          <p:cNvSpPr txBox="1">
            <a:spLocks/>
          </p:cNvSpPr>
          <p:nvPr/>
        </p:nvSpPr>
        <p:spPr>
          <a:xfrm>
            <a:off x="383460" y="19665"/>
            <a:ext cx="9989574" cy="7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192963BB-5258-450A-ABAD-184D7D6DE802}"/>
              </a:ext>
            </a:extLst>
          </p:cNvPr>
          <p:cNvSpPr/>
          <p:nvPr/>
        </p:nvSpPr>
        <p:spPr>
          <a:xfrm>
            <a:off x="256749" y="50768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 err="1">
                <a:latin typeface="+mn-ea"/>
              </a:rPr>
              <a:t>KubeCon</a:t>
            </a:r>
            <a:r>
              <a:rPr lang="en-US" altLang="ko-KR" sz="2000" b="1" dirty="0">
                <a:latin typeface="+mn-ea"/>
              </a:rPr>
              <a:t> 2018 Seattle</a:t>
            </a:r>
          </a:p>
          <a:p>
            <a:pPr algn="ctr"/>
            <a:r>
              <a:rPr lang="en-US" altLang="ko-KR" sz="2000" b="1" dirty="0">
                <a:latin typeface="+mn-ea"/>
              </a:rPr>
              <a:t>Kuberentes</a:t>
            </a:r>
          </a:p>
          <a:p>
            <a:pPr algn="ctr"/>
            <a:r>
              <a:rPr lang="en-US" altLang="ko-KR" sz="2000" b="1" dirty="0">
                <a:latin typeface="+mn-ea"/>
              </a:rPr>
              <a:t>contributor</a:t>
            </a:r>
          </a:p>
          <a:p>
            <a:pPr algn="ctr"/>
            <a:r>
              <a:rPr lang="en-US" altLang="ko-KR" sz="2000" b="1" dirty="0">
                <a:latin typeface="+mn-ea"/>
              </a:rPr>
              <a:t>summit</a:t>
            </a:r>
            <a:r>
              <a:rPr lang="ko-KR" altLang="en-US" sz="2000" b="1" dirty="0">
                <a:latin typeface="+mn-ea"/>
              </a:rPr>
              <a:t> 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851C76AD-F20C-41D6-9487-4F42D69C5CC0}"/>
              </a:ext>
            </a:extLst>
          </p:cNvPr>
          <p:cNvSpPr/>
          <p:nvPr/>
        </p:nvSpPr>
        <p:spPr>
          <a:xfrm>
            <a:off x="2207469" y="50768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latin typeface="+mn-ea"/>
              </a:rPr>
              <a:t>첫 </a:t>
            </a:r>
            <a:r>
              <a:rPr lang="en-US" altLang="ko-KR" sz="2000" b="1" dirty="0">
                <a:latin typeface="+mn-ea"/>
              </a:rPr>
              <a:t>SIG Docs </a:t>
            </a:r>
            <a:r>
              <a:rPr lang="ko-KR" altLang="en-US" sz="2000" b="1" dirty="0">
                <a:latin typeface="+mn-ea"/>
              </a:rPr>
              <a:t>한글화팀 미팅 참석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964A5E9-9250-4CEC-9EF5-FA568FF35A92}"/>
              </a:ext>
            </a:extLst>
          </p:cNvPr>
          <p:cNvSpPr/>
          <p:nvPr/>
        </p:nvSpPr>
        <p:spPr>
          <a:xfrm>
            <a:off x="4189163" y="50768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latin typeface="+mn-ea"/>
              </a:rPr>
              <a:t>첫 한글화 이슈</a:t>
            </a:r>
            <a:r>
              <a:rPr lang="en-US" altLang="ko-KR" sz="2000" b="1" dirty="0">
                <a:latin typeface="+mn-ea"/>
              </a:rPr>
              <a:t>/PR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250419DD-60CA-4150-8DC6-4A951818F83C}"/>
              </a:ext>
            </a:extLst>
          </p:cNvPr>
          <p:cNvSpPr/>
          <p:nvPr/>
        </p:nvSpPr>
        <p:spPr>
          <a:xfrm>
            <a:off x="8152551" y="50768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SIG Docs </a:t>
            </a:r>
            <a:r>
              <a:rPr lang="ko-KR" altLang="en-US" sz="2000" b="1" dirty="0">
                <a:latin typeface="+mn-ea"/>
              </a:rPr>
              <a:t>한글 컨텐츠 </a:t>
            </a:r>
            <a:r>
              <a:rPr lang="ko-KR" altLang="en-US" sz="2000" b="1" dirty="0" err="1">
                <a:latin typeface="+mn-ea"/>
              </a:rPr>
              <a:t>리뷰어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B029EFA5-C606-418F-AC6F-45F4E1B1A64A}"/>
              </a:ext>
            </a:extLst>
          </p:cNvPr>
          <p:cNvSpPr/>
          <p:nvPr/>
        </p:nvSpPr>
        <p:spPr>
          <a:xfrm>
            <a:off x="10134245" y="50768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SIG Docs </a:t>
            </a:r>
            <a:r>
              <a:rPr lang="ko-KR" altLang="en-US" sz="2000" b="1" dirty="0">
                <a:latin typeface="+mn-ea"/>
              </a:rPr>
              <a:t>한글 컨텐츠 승인자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B2C4ECE6-13AF-44DB-8E39-7422B7C1DF39}"/>
              </a:ext>
            </a:extLst>
          </p:cNvPr>
          <p:cNvSpPr/>
          <p:nvPr/>
        </p:nvSpPr>
        <p:spPr>
          <a:xfrm>
            <a:off x="10135554" y="2580467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SIG Docs </a:t>
            </a:r>
            <a:r>
              <a:rPr lang="ko-KR" altLang="en-US" sz="2000" b="1" dirty="0" err="1">
                <a:latin typeface="+mn-ea"/>
              </a:rPr>
              <a:t>브랜치</a:t>
            </a:r>
            <a:r>
              <a:rPr lang="ko-KR" altLang="en-US" sz="2000" b="1" dirty="0">
                <a:latin typeface="+mn-ea"/>
              </a:rPr>
              <a:t> </a:t>
            </a:r>
            <a:r>
              <a:rPr lang="ko-KR" altLang="en-US" sz="2000" b="1" dirty="0" err="1">
                <a:latin typeface="+mn-ea"/>
              </a:rPr>
              <a:t>메인테이너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AA3120EB-1884-4DD5-AF44-393A26BDEE66}"/>
              </a:ext>
            </a:extLst>
          </p:cNvPr>
          <p:cNvSpPr/>
          <p:nvPr/>
        </p:nvSpPr>
        <p:spPr>
          <a:xfrm>
            <a:off x="8153860" y="2580467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0070C0"/>
                </a:solidFill>
                <a:latin typeface="+mn-ea"/>
              </a:rPr>
              <a:t>SIG Docs </a:t>
            </a:r>
            <a:r>
              <a:rPr lang="ko-KR" altLang="en-US" sz="2000" b="1" dirty="0">
                <a:solidFill>
                  <a:srgbClr val="0070C0"/>
                </a:solidFill>
                <a:latin typeface="+mn-ea"/>
              </a:rPr>
              <a:t>한글화팀 팀장</a:t>
            </a:r>
            <a:endParaRPr lang="en-US" altLang="ko-KR" sz="2000" b="1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ko-KR" sz="2000" b="1" dirty="0">
                <a:latin typeface="+mn-ea"/>
              </a:rPr>
              <a:t>(2020.07.10)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C9B76E70-3827-4613-B82D-AD1708C2A6F8}"/>
              </a:ext>
            </a:extLst>
          </p:cNvPr>
          <p:cNvSpPr/>
          <p:nvPr/>
        </p:nvSpPr>
        <p:spPr>
          <a:xfrm>
            <a:off x="6170857" y="2580467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Kuberentes/dashboard</a:t>
            </a:r>
          </a:p>
          <a:p>
            <a:pPr algn="ctr"/>
            <a:r>
              <a:rPr lang="ko-KR" altLang="en-US" sz="2000" b="1" dirty="0">
                <a:latin typeface="+mn-ea"/>
              </a:rPr>
              <a:t>한글화 기여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617320F3-D41D-4C5B-9C10-928C7B19FD7F}"/>
              </a:ext>
            </a:extLst>
          </p:cNvPr>
          <p:cNvSpPr/>
          <p:nvPr/>
        </p:nvSpPr>
        <p:spPr>
          <a:xfrm>
            <a:off x="4187854" y="2580467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latin typeface="+mn-ea"/>
              </a:rPr>
              <a:t>kubernetes/dashboard</a:t>
            </a:r>
          </a:p>
          <a:p>
            <a:pPr algn="ctr"/>
            <a:r>
              <a:rPr lang="ko-KR" altLang="en-US" sz="2000" b="1">
                <a:latin typeface="+mn-ea"/>
              </a:rPr>
              <a:t>한글 컨텐츠 리뷰어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2B71E099-B53B-46DE-B165-CC16BF1709F8}"/>
              </a:ext>
            </a:extLst>
          </p:cNvPr>
          <p:cNvSpPr/>
          <p:nvPr/>
        </p:nvSpPr>
        <p:spPr>
          <a:xfrm>
            <a:off x="2207469" y="2580467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>
                <a:latin typeface="+mn-ea"/>
              </a:rPr>
              <a:t>kubernetes/dashboard</a:t>
            </a:r>
          </a:p>
          <a:p>
            <a:pPr algn="ctr"/>
            <a:r>
              <a:rPr lang="ko-KR" altLang="en-US" sz="2000" b="1">
                <a:latin typeface="+mn-ea"/>
              </a:rPr>
              <a:t>한글 컨텐츠 승인자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401674AD-5BD8-4016-9776-F6EA130AAF10}"/>
              </a:ext>
            </a:extLst>
          </p:cNvPr>
          <p:cNvSpPr/>
          <p:nvPr/>
        </p:nvSpPr>
        <p:spPr>
          <a:xfrm>
            <a:off x="6170856" y="50768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Kubernetes org.</a:t>
            </a:r>
          </a:p>
          <a:p>
            <a:pPr algn="ctr"/>
            <a:r>
              <a:rPr lang="ko-KR" altLang="en-US" sz="2000" b="1" dirty="0">
                <a:latin typeface="+mn-ea"/>
              </a:rPr>
              <a:t>정식 멤버</a:t>
            </a:r>
            <a:endParaRPr lang="en-US" altLang="ko-KR" sz="2000" b="1" dirty="0">
              <a:latin typeface="+mn-ea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5FF1A62E-DCD3-4A93-AE9D-96546FAD9F49}"/>
              </a:ext>
            </a:extLst>
          </p:cNvPr>
          <p:cNvSpPr/>
          <p:nvPr/>
        </p:nvSpPr>
        <p:spPr>
          <a:xfrm>
            <a:off x="256749" y="4653251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CNCF Cloud Native Glossary </a:t>
            </a:r>
            <a:r>
              <a:rPr lang="ko-KR" altLang="en-US" sz="2000" b="1" dirty="0">
                <a:latin typeface="+mn-ea"/>
              </a:rPr>
              <a:t>기여</a:t>
            </a: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23B67297-C3AB-4FE1-8AE8-4C8DAC53D56D}"/>
              </a:ext>
            </a:extLst>
          </p:cNvPr>
          <p:cNvSpPr/>
          <p:nvPr/>
        </p:nvSpPr>
        <p:spPr>
          <a:xfrm>
            <a:off x="2207469" y="465325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0070C0"/>
                </a:solidFill>
                <a:latin typeface="+mn-ea"/>
              </a:rPr>
              <a:t>CNCF Cloud Native Glossary </a:t>
            </a:r>
            <a:r>
              <a:rPr lang="ko-KR" altLang="en-US" sz="2000" b="1" dirty="0" err="1">
                <a:solidFill>
                  <a:srgbClr val="0070C0"/>
                </a:solidFill>
                <a:latin typeface="+mn-ea"/>
              </a:rPr>
              <a:t>메인테이너</a:t>
            </a:r>
            <a:endParaRPr lang="ko-KR" altLang="en-US" sz="20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B9638046-1BAD-4261-A7CA-E147789AAC6D}"/>
              </a:ext>
            </a:extLst>
          </p:cNvPr>
          <p:cNvSpPr/>
          <p:nvPr/>
        </p:nvSpPr>
        <p:spPr>
          <a:xfrm>
            <a:off x="4173675" y="465325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CNCF Cloud Native Glossary </a:t>
            </a:r>
            <a:r>
              <a:rPr lang="ko-KR" altLang="en-US" sz="2000" b="1" dirty="0">
                <a:latin typeface="+mn-ea"/>
              </a:rPr>
              <a:t>한글화 멤버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4E116062-06E4-4D8C-A5DA-EC47A3BAF990}"/>
              </a:ext>
            </a:extLst>
          </p:cNvPr>
          <p:cNvSpPr/>
          <p:nvPr/>
        </p:nvSpPr>
        <p:spPr>
          <a:xfrm>
            <a:off x="8140028" y="465325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0070C0"/>
                </a:solidFill>
                <a:latin typeface="+mn-ea"/>
              </a:rPr>
              <a:t>SIG Docs Localization Subproject Lead</a:t>
            </a:r>
            <a:endParaRPr lang="ko-KR" altLang="en-US" sz="20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8AA4D12A-E399-4C5C-85EF-F3287AAA0B73}"/>
              </a:ext>
            </a:extLst>
          </p:cNvPr>
          <p:cNvSpPr/>
          <p:nvPr/>
        </p:nvSpPr>
        <p:spPr>
          <a:xfrm>
            <a:off x="256749" y="2580467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Open</a:t>
            </a:r>
            <a:r>
              <a:rPr lang="ko-KR" altLang="en-US" sz="2000" b="1" dirty="0">
                <a:latin typeface="+mn-ea"/>
              </a:rPr>
              <a:t> </a:t>
            </a:r>
            <a:r>
              <a:rPr lang="en-US" altLang="ko-KR" sz="2000" b="1" dirty="0">
                <a:latin typeface="+mn-ea"/>
              </a:rPr>
              <a:t>Source</a:t>
            </a:r>
            <a:r>
              <a:rPr lang="ko-KR" altLang="en-US" sz="2000" b="1" dirty="0">
                <a:latin typeface="+mn-ea"/>
              </a:rPr>
              <a:t> </a:t>
            </a:r>
            <a:r>
              <a:rPr lang="en-US" altLang="ko-KR" sz="2000" b="1" dirty="0">
                <a:latin typeface="+mn-ea"/>
              </a:rPr>
              <a:t>Contribution Academy </a:t>
            </a:r>
            <a:r>
              <a:rPr lang="en-US" altLang="ko-KR" sz="2000" b="1" dirty="0">
                <a:solidFill>
                  <a:srgbClr val="0070C0"/>
                </a:solidFill>
                <a:latin typeface="+mn-ea"/>
              </a:rPr>
              <a:t>Kubernetes Mentor</a:t>
            </a:r>
            <a:endParaRPr lang="ko-KR" altLang="en-US" sz="20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4C6CCCC8-8DAF-40C9-B9DF-9132D57ECE68}"/>
              </a:ext>
            </a:extLst>
          </p:cNvPr>
          <p:cNvSpPr/>
          <p:nvPr/>
        </p:nvSpPr>
        <p:spPr>
          <a:xfrm>
            <a:off x="6170855" y="465325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0070C0"/>
                </a:solidFill>
                <a:latin typeface="+mn-ea"/>
              </a:rPr>
              <a:t>Kubernetes Contributor Awards</a:t>
            </a:r>
            <a:endParaRPr lang="ko-KR" altLang="en-US" sz="20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DB33C462-DF77-4618-A748-A72EE0025811}"/>
              </a:ext>
            </a:extLst>
          </p:cNvPr>
          <p:cNvSpPr/>
          <p:nvPr/>
        </p:nvSpPr>
        <p:spPr>
          <a:xfrm>
            <a:off x="10135554" y="4653252"/>
            <a:ext cx="1844503" cy="1934893"/>
          </a:xfrm>
          <a:prstGeom prst="roundRect">
            <a:avLst>
              <a:gd name="adj" fmla="val 910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0070C0"/>
                </a:solidFill>
                <a:latin typeface="+mn-ea"/>
              </a:rPr>
              <a:t>CNCF Ambassador</a:t>
            </a:r>
            <a:endParaRPr lang="ko-KR" altLang="en-US" sz="2000" b="1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19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3875" y="365126"/>
            <a:ext cx="10515600" cy="7765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2800" b="1" dirty="0">
                <a:latin typeface="+mn-ea"/>
              </a:rPr>
              <a:t>Open Source Activities (CNCF/Kubernetes)</a:t>
            </a:r>
            <a:endParaRPr lang="ko-KR" altLang="en-US" sz="2800" b="1" dirty="0">
              <a:latin typeface="+mn-ea"/>
              <a:ea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3DAA120-C747-402E-9B64-03017C023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2290" y="1336925"/>
            <a:ext cx="5344855" cy="5067715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DFD4BC1-C1A5-4DB6-ACC9-9BF28AF84C6C}"/>
              </a:ext>
            </a:extLst>
          </p:cNvPr>
          <p:cNvSpPr/>
          <p:nvPr/>
        </p:nvSpPr>
        <p:spPr>
          <a:xfrm>
            <a:off x="6234127" y="1085326"/>
            <a:ext cx="5288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+mn-ea"/>
                <a:hlinkClick r:id="rId4"/>
              </a:rPr>
              <a:t>https://k8s.devstats.cncf.io/d/66/developer-activity-counts-by-companies</a:t>
            </a:r>
            <a:r>
              <a:rPr lang="en-US" altLang="ko-KR" sz="1200" dirty="0">
                <a:latin typeface="+mn-ea"/>
              </a:rPr>
              <a:t> 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3" name="모서리가 둥근 직사각형 21">
            <a:extLst>
              <a:ext uri="{FF2B5EF4-FFF2-40B4-BE49-F238E27FC236}">
                <a16:creationId xmlns:a16="http://schemas.microsoft.com/office/drawing/2014/main" id="{9ADE7CEE-58B0-4EC2-AF0D-CC8CAF91E7BF}"/>
              </a:ext>
            </a:extLst>
          </p:cNvPr>
          <p:cNvSpPr/>
          <p:nvPr/>
        </p:nvSpPr>
        <p:spPr>
          <a:xfrm>
            <a:off x="7049729" y="4590379"/>
            <a:ext cx="1039762" cy="217595"/>
          </a:xfrm>
          <a:prstGeom prst="round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DC9CDF4-ED66-43AF-B810-BFC103B7EE62}"/>
              </a:ext>
            </a:extLst>
          </p:cNvPr>
          <p:cNvSpPr/>
          <p:nvPr/>
        </p:nvSpPr>
        <p:spPr>
          <a:xfrm>
            <a:off x="9251960" y="4516961"/>
            <a:ext cx="168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85000"/>
                  </a:schemeClr>
                </a:solidFill>
                <a:latin typeface="+mn-ea"/>
              </a:rPr>
              <a:t>(108 / 20335)</a:t>
            </a:r>
            <a:endParaRPr lang="ko-KR" altLang="en-US" b="1" dirty="0">
              <a:solidFill>
                <a:schemeClr val="bg1">
                  <a:lumMod val="85000"/>
                </a:schemeClr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53D0567-42E7-4C2A-9AA4-0D96836352E3}"/>
              </a:ext>
            </a:extLst>
          </p:cNvPr>
          <p:cNvSpPr/>
          <p:nvPr/>
        </p:nvSpPr>
        <p:spPr>
          <a:xfrm>
            <a:off x="7411027" y="6425042"/>
            <a:ext cx="3167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kern="100" dirty="0">
                <a:latin typeface="+mn-ea"/>
                <a:cs typeface="Times New Roman" panose="02020603050405020304" pitchFamily="18" charset="0"/>
              </a:rPr>
              <a:t>Kubernetes</a:t>
            </a:r>
            <a:r>
              <a:rPr lang="ko-KR" altLang="en-US" sz="1600" b="1" kern="100" dirty="0">
                <a:latin typeface="+mn-ea"/>
                <a:cs typeface="Times New Roman" panose="02020603050405020304" pitchFamily="18" charset="0"/>
              </a:rPr>
              <a:t> 연간 기여도 순위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DDE554-D86D-404F-A4CE-C02935CA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42"/>
          <a:stretch/>
        </p:blipFill>
        <p:spPr>
          <a:xfrm>
            <a:off x="493498" y="4312385"/>
            <a:ext cx="1850506" cy="216301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4F113CF-D5A2-4C86-8A10-265ACEE17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98" y="1331359"/>
            <a:ext cx="5464376" cy="292288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C88C5A1-4A26-40FA-91BB-1E177109EF94}"/>
              </a:ext>
            </a:extLst>
          </p:cNvPr>
          <p:cNvSpPr/>
          <p:nvPr/>
        </p:nvSpPr>
        <p:spPr>
          <a:xfrm>
            <a:off x="562621" y="6594319"/>
            <a:ext cx="66479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hlinkClick r:id="rId7"/>
              </a:rPr>
              <a:t>https://www.etri.re.kr/webzine/20221202/sub02.html</a:t>
            </a:r>
            <a:r>
              <a:rPr lang="ko-KR" altLang="en-US" sz="1000" dirty="0"/>
              <a:t>  </a:t>
            </a:r>
            <a:r>
              <a:rPr lang="en-US" altLang="ko-KR" sz="1000" dirty="0">
                <a:hlinkClick r:id="rId8"/>
              </a:rPr>
              <a:t>https://www.cncf.io/people/ambassadors/?p=seokho-son</a:t>
            </a:r>
            <a:r>
              <a:rPr lang="en-US" altLang="ko-KR" sz="1000" dirty="0"/>
              <a:t> </a:t>
            </a:r>
            <a:endParaRPr lang="ko-KR" altLang="en-US" sz="1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4F702A1-AEB0-456D-A3F1-6C49359A0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2259" y="4324681"/>
            <a:ext cx="3487116" cy="210036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B0797B-8F89-462F-9FCA-249D50F6DB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710" y="5028428"/>
            <a:ext cx="972482" cy="7442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33EBBB6-17B3-43E8-BCC4-0A6FD854FA78}"/>
              </a:ext>
            </a:extLst>
          </p:cNvPr>
          <p:cNvSpPr/>
          <p:nvPr/>
        </p:nvSpPr>
        <p:spPr>
          <a:xfrm>
            <a:off x="2408317" y="3982811"/>
            <a:ext cx="368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rgbClr val="0070C0"/>
                </a:solidFill>
                <a:highlight>
                  <a:srgbClr val="FFFF00"/>
                </a:highlight>
                <a:latin typeface="+mn-ea"/>
              </a:rPr>
              <a:t>Kubernetes Contributor Awards</a:t>
            </a:r>
            <a:endParaRPr lang="ko-KR" altLang="en-US" b="1" dirty="0">
              <a:solidFill>
                <a:srgbClr val="0070C0"/>
              </a:solidFill>
              <a:highlight>
                <a:srgbClr val="FFFF00"/>
              </a:highlight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FE305D5-8E0F-4AE6-8DD4-2CD225ACBA8C}"/>
              </a:ext>
            </a:extLst>
          </p:cNvPr>
          <p:cNvSpPr/>
          <p:nvPr/>
        </p:nvSpPr>
        <p:spPr>
          <a:xfrm>
            <a:off x="8833007" y="5772674"/>
            <a:ext cx="2227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rgbClr val="0070C0"/>
                </a:solidFill>
                <a:highlight>
                  <a:srgbClr val="FFFF00"/>
                </a:highlight>
                <a:latin typeface="+mn-ea"/>
              </a:rPr>
              <a:t>CNCF Ambassador</a:t>
            </a:r>
          </a:p>
        </p:txBody>
      </p:sp>
    </p:spTree>
    <p:extLst>
      <p:ext uri="{BB962C8B-B14F-4D97-AF65-F5344CB8AC3E}">
        <p14:creationId xmlns:p14="http://schemas.microsoft.com/office/powerpoint/2010/main" val="3311646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8839E5-6A02-A944-89DB-58305112DD7B}"/>
              </a:ext>
            </a:extLst>
          </p:cNvPr>
          <p:cNvSpPr txBox="1">
            <a:spLocks/>
          </p:cNvSpPr>
          <p:nvPr/>
        </p:nvSpPr>
        <p:spPr>
          <a:xfrm>
            <a:off x="383460" y="0"/>
            <a:ext cx="9989574" cy="80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K8s documentation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22176EB-C05B-4E1D-ADB6-807F2AB6D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9" t="15627" r="8866" b="8716"/>
          <a:stretch/>
        </p:blipFill>
        <p:spPr>
          <a:xfrm>
            <a:off x="521490" y="2817901"/>
            <a:ext cx="4254434" cy="3459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7F96975B-9EE8-49A4-806C-068E2A85FD45}"/>
              </a:ext>
            </a:extLst>
          </p:cNvPr>
          <p:cNvSpPr/>
          <p:nvPr/>
        </p:nvSpPr>
        <p:spPr>
          <a:xfrm>
            <a:off x="4985179" y="4032792"/>
            <a:ext cx="1497658" cy="49161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98" name="Picture 2" descr="https://lh3.googleusercontent.com/GAdUPnP0GUIwYqjeu2QvvWpI7rFxjLKvqjwOaX-Jw7CG_u009GJMWS7sHjPw9nWKm8LQRls9F1PLisVjBfV6mKzAF1N2ammkCFpNYTzfKN_Z_kpX7Jyzis-0BU7FucGrPmKb5eVnagY">
            <a:extLst>
              <a:ext uri="{FF2B5EF4-FFF2-40B4-BE49-F238E27FC236}">
                <a16:creationId xmlns:a16="http://schemas.microsoft.com/office/drawing/2014/main" id="{B80C0111-F923-463E-BD4E-2B9938BF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79" y="4753706"/>
            <a:ext cx="1497658" cy="3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9504373-FB6D-474D-B93A-96A2FF156BCF}"/>
              </a:ext>
            </a:extLst>
          </p:cNvPr>
          <p:cNvSpPr/>
          <p:nvPr/>
        </p:nvSpPr>
        <p:spPr>
          <a:xfrm>
            <a:off x="4880059" y="5191715"/>
            <a:ext cx="1631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/>
              <a:t>Hugo</a:t>
            </a:r>
          </a:p>
          <a:p>
            <a:pPr algn="ctr"/>
            <a:r>
              <a:rPr lang="en-US" altLang="ko-KR" dirty="0"/>
              <a:t>(site generator)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2718886-7D77-4B9E-A6F2-5E8B8F5664E2}"/>
              </a:ext>
            </a:extLst>
          </p:cNvPr>
          <p:cNvSpPr/>
          <p:nvPr/>
        </p:nvSpPr>
        <p:spPr>
          <a:xfrm>
            <a:off x="7647145" y="6337620"/>
            <a:ext cx="3194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Kubernetes </a:t>
            </a:r>
            <a:r>
              <a:rPr lang="en-US" altLang="ko-KR" b="1" u="sng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: k8s.io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430" y="1316158"/>
            <a:ext cx="5257574" cy="496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2718886-7D77-4B9E-A6F2-5E8B8F5664E2}"/>
              </a:ext>
            </a:extLst>
          </p:cNvPr>
          <p:cNvSpPr/>
          <p:nvPr/>
        </p:nvSpPr>
        <p:spPr>
          <a:xfrm>
            <a:off x="1278453" y="6337620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GitHub: k8s/</a:t>
            </a:r>
            <a:r>
              <a:rPr lang="en-US" altLang="ko-KR" b="1" u="sng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996" y="1115213"/>
            <a:ext cx="58852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Docs-as-Code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오픈 문서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오픈소스에서는 문서도 코드 형태로 개발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라이브 문서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Markdown(.md) code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소스코드와 통합 릴리스</a:t>
            </a:r>
            <a:endParaRPr lang="en-US" altLang="ko-K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0BFDC97-EC7B-4622-9E93-25BE5510998A}"/>
              </a:ext>
            </a:extLst>
          </p:cNvPr>
          <p:cNvSpPr/>
          <p:nvPr/>
        </p:nvSpPr>
        <p:spPr>
          <a:xfrm>
            <a:off x="9969090" y="799482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base"/>
            <a:r>
              <a:rPr lang="ko-KR" altLang="en-US" b="1" dirty="0">
                <a:latin typeface="Arial" panose="020B0604020202020204" pitchFamily="34" charset="0"/>
              </a:rPr>
              <a:t>연간 </a:t>
            </a:r>
            <a:r>
              <a:rPr lang="en-US" altLang="ko-KR" b="1" dirty="0">
                <a:latin typeface="Arial" panose="020B0604020202020204" pitchFamily="34" charset="0"/>
              </a:rPr>
              <a:t>1</a:t>
            </a:r>
            <a:r>
              <a:rPr lang="ko-KR" altLang="en-US" b="1" dirty="0">
                <a:latin typeface="Arial" panose="020B0604020202020204" pitchFamily="34" charset="0"/>
              </a:rPr>
              <a:t>억</a:t>
            </a:r>
            <a:r>
              <a:rPr lang="en-US" altLang="ko-KR" b="1" dirty="0">
                <a:latin typeface="Arial" panose="020B0604020202020204" pitchFamily="34" charset="0"/>
              </a:rPr>
              <a:t>+</a:t>
            </a:r>
            <a:r>
              <a:rPr lang="ko-KR" altLang="en-US" b="1" dirty="0">
                <a:latin typeface="Arial" panose="020B0604020202020204" pitchFamily="34" charset="0"/>
              </a:rPr>
              <a:t> 뷰</a:t>
            </a:r>
          </a:p>
        </p:txBody>
      </p:sp>
    </p:spTree>
    <p:extLst>
      <p:ext uri="{BB962C8B-B14F-4D97-AF65-F5344CB8AC3E}">
        <p14:creationId xmlns:p14="http://schemas.microsoft.com/office/powerpoint/2010/main" val="343926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8839E5-6A02-A944-89DB-58305112DD7B}"/>
              </a:ext>
            </a:extLst>
          </p:cNvPr>
          <p:cNvSpPr txBox="1">
            <a:spLocks/>
          </p:cNvSpPr>
          <p:nvPr/>
        </p:nvSpPr>
        <p:spPr>
          <a:xfrm>
            <a:off x="383460" y="0"/>
            <a:ext cx="9989574" cy="80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SIG-Docs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505384" y="960653"/>
            <a:ext cx="88529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b="1" dirty="0">
                <a:cs typeface="Arial" panose="020B0604020202020204" pitchFamily="34" charset="0"/>
              </a:rPr>
              <a:t>목표</a:t>
            </a:r>
            <a:r>
              <a:rPr lang="en-US" altLang="ko-KR" sz="2000" dirty="0">
                <a:cs typeface="Arial" panose="020B0604020202020204" pitchFamily="34" charset="0"/>
              </a:rPr>
              <a:t>: </a:t>
            </a:r>
            <a:r>
              <a:rPr lang="en-US" altLang="ko-KR" sz="2000" u="sng" dirty="0">
                <a:cs typeface="Arial" panose="020B0604020202020204" pitchFamily="34" charset="0"/>
              </a:rPr>
              <a:t>Kubernetes</a:t>
            </a:r>
            <a:r>
              <a:rPr lang="ko-KR" altLang="en-US" sz="2000" u="sng" dirty="0">
                <a:cs typeface="Arial" panose="020B0604020202020204" pitchFamily="34" charset="0"/>
              </a:rPr>
              <a:t>를 가능한 많은 사람들이 쉽게 사용할 수 있도록 만들기</a:t>
            </a:r>
            <a:endParaRPr lang="en-US" altLang="ko-KR" sz="2000" u="sng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b="1" dirty="0"/>
              <a:t>역할</a:t>
            </a:r>
            <a:r>
              <a:rPr lang="en-US" altLang="ko-KR" sz="2000" b="1" dirty="0"/>
              <a:t>: </a:t>
            </a:r>
            <a:r>
              <a:rPr lang="en-US" altLang="ko-KR" sz="2000" dirty="0"/>
              <a:t>K8s</a:t>
            </a:r>
            <a:r>
              <a:rPr lang="ko-KR" altLang="en-US" sz="2000" dirty="0"/>
              <a:t>를 위한 공식 기술 문서</a:t>
            </a:r>
            <a:r>
              <a:rPr lang="en-US" altLang="ko-KR" sz="2000" dirty="0"/>
              <a:t> </a:t>
            </a:r>
            <a:r>
              <a:rPr lang="ko-KR" altLang="en-US" sz="2000" dirty="0"/>
              <a:t>개발</a:t>
            </a:r>
            <a:r>
              <a:rPr lang="en-US" altLang="ko-KR" sz="2000" dirty="0"/>
              <a:t>, </a:t>
            </a:r>
            <a:r>
              <a:rPr lang="ko-KR" altLang="en-US" sz="2000" dirty="0"/>
              <a:t>웹사이트 및 퍼블리싱 등</a:t>
            </a:r>
            <a:endParaRPr lang="en-US" altLang="ko-K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kubernetes.io</a:t>
            </a:r>
            <a:r>
              <a:rPr lang="ko-KR" altLang="en-US" sz="2000" dirty="0"/>
              <a:t>의 문서 및 문서 관련 이슈에 대해 토론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공식 </a:t>
            </a:r>
            <a:r>
              <a:rPr lang="en-US" altLang="ko-KR" sz="2000" dirty="0"/>
              <a:t>K8s </a:t>
            </a:r>
            <a:r>
              <a:rPr lang="ko-KR" altLang="en-US" sz="2000" dirty="0"/>
              <a:t>블로그 관리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K8s</a:t>
            </a:r>
            <a:r>
              <a:rPr lang="ko-KR" altLang="en-US" sz="2000" dirty="0"/>
              <a:t> 문서 릴리스를 주도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dirty="0"/>
              <a:t>기여자들이 문서 작업에 참여할 수 있도록 돕기</a:t>
            </a: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b="1" dirty="0"/>
              <a:t>가장 규모가 큰 </a:t>
            </a:r>
            <a:r>
              <a:rPr lang="en-US" altLang="ko-KR" sz="2000" b="1" dirty="0"/>
              <a:t>SIG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10" y="3289072"/>
            <a:ext cx="4573202" cy="31013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22718886-7D77-4B9E-A6F2-5E8B8F5664E2}"/>
              </a:ext>
            </a:extLst>
          </p:cNvPr>
          <p:cNvSpPr/>
          <p:nvPr/>
        </p:nvSpPr>
        <p:spPr>
          <a:xfrm>
            <a:off x="1824916" y="6402980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Contributor: 4,610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3223620-CF66-C445-B29D-AD70238DA645}"/>
              </a:ext>
            </a:extLst>
          </p:cNvPr>
          <p:cNvSpPr/>
          <p:nvPr/>
        </p:nvSpPr>
        <p:spPr>
          <a:xfrm>
            <a:off x="8304807" y="1447024"/>
            <a:ext cx="3887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24292E"/>
                </a:solidFill>
              </a:rPr>
              <a:t>[SIG-Docs Chairs]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rgbClr val="24292E"/>
                </a:solidFill>
              </a:rPr>
              <a:t>Divya</a:t>
            </a:r>
            <a:r>
              <a:rPr lang="en-US" altLang="ko-KR" sz="1600" dirty="0">
                <a:solidFill>
                  <a:srgbClr val="24292E"/>
                </a:solidFill>
              </a:rPr>
              <a:t> Mohan (@divya-mohan0209), SUSE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24292E"/>
                </a:solidFill>
              </a:rPr>
              <a:t>Natali </a:t>
            </a:r>
            <a:r>
              <a:rPr lang="en-US" altLang="ko-KR" sz="1600" dirty="0" err="1">
                <a:solidFill>
                  <a:srgbClr val="24292E"/>
                </a:solidFill>
              </a:rPr>
              <a:t>Vlatko</a:t>
            </a:r>
            <a:r>
              <a:rPr lang="en-US" altLang="ko-KR" sz="1600" dirty="0">
                <a:solidFill>
                  <a:srgbClr val="24292E"/>
                </a:solidFill>
              </a:rPr>
              <a:t> (@</a:t>
            </a:r>
            <a:r>
              <a:rPr lang="en-US" altLang="ko-KR" sz="1600" dirty="0" err="1">
                <a:solidFill>
                  <a:srgbClr val="24292E"/>
                </a:solidFill>
              </a:rPr>
              <a:t>natalisucks</a:t>
            </a:r>
            <a:r>
              <a:rPr lang="en-US" altLang="ko-KR" sz="1600" dirty="0">
                <a:solidFill>
                  <a:srgbClr val="24292E"/>
                </a:solidFill>
              </a:rPr>
              <a:t>), Wayfair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24292E"/>
                </a:solidFill>
              </a:rPr>
              <a:t>Rey </a:t>
            </a:r>
            <a:r>
              <a:rPr lang="en-US" altLang="ko-KR" sz="1600" dirty="0" err="1">
                <a:solidFill>
                  <a:srgbClr val="24292E"/>
                </a:solidFill>
              </a:rPr>
              <a:t>Lejano</a:t>
            </a:r>
            <a:r>
              <a:rPr lang="en-US" altLang="ko-KR" sz="1600" dirty="0">
                <a:solidFill>
                  <a:srgbClr val="24292E"/>
                </a:solidFill>
              </a:rPr>
              <a:t> (@</a:t>
            </a:r>
            <a:r>
              <a:rPr lang="en-US" altLang="ko-KR" sz="1600" dirty="0" err="1">
                <a:solidFill>
                  <a:srgbClr val="24292E"/>
                </a:solidFill>
              </a:rPr>
              <a:t>reylejano</a:t>
            </a:r>
            <a:r>
              <a:rPr lang="en-US" altLang="ko-KR" sz="1600" dirty="0">
                <a:solidFill>
                  <a:srgbClr val="24292E"/>
                </a:solidFill>
              </a:rPr>
              <a:t>), SUSE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70746D0-7B95-314F-8A6E-2BDB9D99F2AB}"/>
              </a:ext>
            </a:extLst>
          </p:cNvPr>
          <p:cNvGrpSpPr/>
          <p:nvPr/>
        </p:nvGrpSpPr>
        <p:grpSpPr>
          <a:xfrm>
            <a:off x="5583239" y="3080245"/>
            <a:ext cx="5984251" cy="3656436"/>
            <a:chOff x="1454452" y="806245"/>
            <a:chExt cx="11068991" cy="6763259"/>
          </a:xfrm>
        </p:grpSpPr>
        <p:pic>
          <p:nvPicPr>
            <p:cNvPr id="18" name="Picture 2" descr="SIG-diagram.png">
              <a:extLst>
                <a:ext uri="{FF2B5EF4-FFF2-40B4-BE49-F238E27FC236}">
                  <a16:creationId xmlns:a16="http://schemas.microsoft.com/office/drawing/2014/main" id="{CEED73F5-7635-194C-AB3F-931B3E73A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504" y="806245"/>
              <a:ext cx="10340889" cy="601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A4BAA2C3-E742-6744-91C8-13755E290EC5}"/>
                </a:ext>
              </a:extLst>
            </p:cNvPr>
            <p:cNvSpPr/>
            <p:nvPr/>
          </p:nvSpPr>
          <p:spPr>
            <a:xfrm>
              <a:off x="4496464" y="1947354"/>
              <a:ext cx="1004553" cy="5022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78729F6-8C23-5940-BE2E-5298BDB6EF68}"/>
                </a:ext>
              </a:extLst>
            </p:cNvPr>
            <p:cNvSpPr/>
            <p:nvPr/>
          </p:nvSpPr>
          <p:spPr>
            <a:xfrm>
              <a:off x="1454452" y="6886356"/>
              <a:ext cx="11068991" cy="683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SIG-Docs (Special Interest Group for Documentation)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81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EF72D3-9899-4954-B6CE-695D0012FCEB}"/>
              </a:ext>
            </a:extLst>
          </p:cNvPr>
          <p:cNvSpPr txBox="1">
            <a:spLocks/>
          </p:cNvSpPr>
          <p:nvPr/>
        </p:nvSpPr>
        <p:spPr>
          <a:xfrm>
            <a:off x="383460" y="0"/>
            <a:ext cx="9989574" cy="80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Why do we need localization ?</a:t>
            </a:r>
          </a:p>
        </p:txBody>
      </p:sp>
      <p:pic>
        <p:nvPicPr>
          <p:cNvPr id="8194" name="Picture 2" descr="https://upload.wikimedia.org/wikipedia/commons/thumb/c/c8/Human_Language_Families.png/1280px-Human_Language_Famil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48" y="1112937"/>
            <a:ext cx="8209222" cy="27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620327" y="3755838"/>
            <a:ext cx="7663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dirty="0"/>
              <a:t>Source: https://en.wikipedia.org/wiki/</a:t>
            </a:r>
            <a:r>
              <a:rPr lang="en-US" altLang="ko-KR" sz="1600" b="1" dirty="0"/>
              <a:t>List_of_languages_by_number_of_native_speakers </a:t>
            </a:r>
            <a:endParaRPr lang="ko-KR" altLang="en-US" sz="1600" b="1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8918534" y="955343"/>
          <a:ext cx="3070853" cy="5684408"/>
        </p:xfrm>
        <a:graphic>
          <a:graphicData uri="http://schemas.openxmlformats.org/drawingml/2006/table">
            <a:tbl>
              <a:tblPr/>
              <a:tblGrid>
                <a:gridCol w="1781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0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Language</a:t>
                      </a:r>
                    </a:p>
                  </a:txBody>
                  <a:tcPr marL="38851" marR="84987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Speakers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(millions)</a:t>
                      </a:r>
                    </a:p>
                  </a:txBody>
                  <a:tcPr marL="38851" marR="84987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4" tooltip="Mandarin Chinese"/>
                        </a:rPr>
                        <a:t>Mandarin Chinese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918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618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5" tooltip="Spanish language"/>
                        </a:rPr>
                        <a:t>Spanish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480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English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solidFill>
                            <a:srgbClr val="C00000"/>
                          </a:solidFill>
                          <a:effectLst/>
                        </a:rPr>
                        <a:t>379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6" tooltip="Hindi"/>
                        </a:rPr>
                        <a:t>Hindi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341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7" tooltip="Bengali language"/>
                        </a:rPr>
                        <a:t>Bengali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228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8" tooltip="Portuguese language"/>
                        </a:rPr>
                        <a:t>Portuguese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>
                          <a:effectLst/>
                        </a:rPr>
                        <a:t>221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9" tooltip="Russian language"/>
                        </a:rPr>
                        <a:t>Russian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154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>
                          <a:solidFill>
                            <a:srgbClr val="0B0080"/>
                          </a:solidFill>
                          <a:effectLst/>
                          <a:hlinkClick r:id="rId10" tooltip="Japanese language"/>
                        </a:rPr>
                        <a:t>Japanese</a:t>
                      </a:r>
                      <a:endParaRPr lang="en-US" sz="160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128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Punjabi language"/>
                        </a:rPr>
                        <a:t>Western Punjabi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92.7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>
                          <a:solidFill>
                            <a:srgbClr val="0B0080"/>
                          </a:solidFill>
                          <a:effectLst/>
                          <a:hlinkClick r:id="rId12" tooltip="Marathi language"/>
                        </a:rPr>
                        <a:t>Marathi</a:t>
                      </a:r>
                      <a:endParaRPr lang="en-US" sz="160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83.1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>
                          <a:solidFill>
                            <a:srgbClr val="0B0080"/>
                          </a:solidFill>
                          <a:effectLst/>
                          <a:hlinkClick r:id="rId13" tooltip="Telugu language"/>
                        </a:rPr>
                        <a:t>Telugu</a:t>
                      </a:r>
                      <a:endParaRPr lang="en-US" sz="160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82.0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14" tooltip="Wu Chinese"/>
                        </a:rPr>
                        <a:t>Wu Chinese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81.4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sz="1600" u="none" strike="noStrike">
                          <a:solidFill>
                            <a:srgbClr val="0B0080"/>
                          </a:solidFill>
                          <a:effectLst/>
                          <a:hlinkClick r:id="rId15" tooltip="Turkish language"/>
                        </a:rPr>
                        <a:t>Turkish</a:t>
                      </a:r>
                      <a:endParaRPr lang="en-US" sz="160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79.4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9897"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solidFill>
                            <a:srgbClr val="0B0080"/>
                          </a:solidFill>
                          <a:effectLst/>
                          <a:hlinkClick r:id="rId16" tooltip="Korean language"/>
                        </a:rPr>
                        <a:t>Korean</a:t>
                      </a:r>
                      <a:endParaRPr lang="en-US" sz="1600" dirty="0">
                        <a:effectLst/>
                      </a:endParaRP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effectLst/>
                        </a:rPr>
                        <a:t>77.3</a:t>
                      </a:r>
                    </a:p>
                  </a:txBody>
                  <a:tcPr marL="38851" marR="38851" marT="19426" marB="1942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40A961D8-589C-7E43-8897-0A2515BE71B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01" y="4224499"/>
            <a:ext cx="3354977" cy="244255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6BCD8EE-FA96-2845-9E5F-B65F53F3CF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116" y="4224499"/>
            <a:ext cx="3354977" cy="246451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화살표: 오른쪽 8">
            <a:extLst>
              <a:ext uri="{FF2B5EF4-FFF2-40B4-BE49-F238E27FC236}">
                <a16:creationId xmlns:a16="http://schemas.microsoft.com/office/drawing/2014/main" id="{26109F23-8149-224E-8184-B9BAF230438D}"/>
              </a:ext>
            </a:extLst>
          </p:cNvPr>
          <p:cNvSpPr/>
          <p:nvPr/>
        </p:nvSpPr>
        <p:spPr>
          <a:xfrm>
            <a:off x="3797357" y="5047826"/>
            <a:ext cx="1309252" cy="388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8BEB13E-C708-EF45-86E4-537CCF3278D5}"/>
              </a:ext>
            </a:extLst>
          </p:cNvPr>
          <p:cNvSpPr/>
          <p:nvPr/>
        </p:nvSpPr>
        <p:spPr>
          <a:xfrm>
            <a:off x="3733673" y="5422303"/>
            <a:ext cx="1655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Localization (L10n)</a:t>
            </a:r>
          </a:p>
          <a:p>
            <a:r>
              <a:rPr lang="en-US" altLang="ko-KR" dirty="0"/>
              <a:t>a better form of translation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DEB591B-377C-344A-9C2F-CBC66E7559DB}"/>
              </a:ext>
            </a:extLst>
          </p:cNvPr>
          <p:cNvSpPr/>
          <p:nvPr/>
        </p:nvSpPr>
        <p:spPr>
          <a:xfrm>
            <a:off x="387102" y="6236924"/>
            <a:ext cx="1369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/>
              <a:t>English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1FD135A-E755-0446-B987-48536CD02E86}"/>
              </a:ext>
            </a:extLst>
          </p:cNvPr>
          <p:cNvSpPr/>
          <p:nvPr/>
        </p:nvSpPr>
        <p:spPr>
          <a:xfrm>
            <a:off x="5373360" y="6266939"/>
            <a:ext cx="1207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/>
              <a:t>한국어</a:t>
            </a:r>
            <a:endParaRPr lang="en-US" altLang="ko-KR" sz="2000" b="1" dirty="0"/>
          </a:p>
        </p:txBody>
      </p:sp>
    </p:spTree>
    <p:extLst>
      <p:ext uri="{BB962C8B-B14F-4D97-AF65-F5344CB8AC3E}">
        <p14:creationId xmlns:p14="http://schemas.microsoft.com/office/powerpoint/2010/main" val="385475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EF72D3-9899-4954-B6CE-695D0012FCEB}"/>
              </a:ext>
            </a:extLst>
          </p:cNvPr>
          <p:cNvSpPr txBox="1">
            <a:spLocks/>
          </p:cNvSpPr>
          <p:nvPr/>
        </p:nvSpPr>
        <p:spPr>
          <a:xfrm>
            <a:off x="383460" y="0"/>
            <a:ext cx="9989574" cy="80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kubernetes.io/ko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BF2166F-7DBC-4901-859E-38FBC2A7F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83"/>
          <a:stretch/>
        </p:blipFill>
        <p:spPr>
          <a:xfrm>
            <a:off x="529811" y="1045180"/>
            <a:ext cx="9430241" cy="5556345"/>
          </a:xfrm>
          <a:prstGeom prst="rect">
            <a:avLst/>
          </a:prstGeom>
        </p:spPr>
      </p:pic>
      <p:sp>
        <p:nvSpPr>
          <p:cNvPr id="13" name="모서리가 둥근 직사각형 4">
            <a:extLst>
              <a:ext uri="{FF2B5EF4-FFF2-40B4-BE49-F238E27FC236}">
                <a16:creationId xmlns:a16="http://schemas.microsoft.com/office/drawing/2014/main" id="{209E4115-5FC1-4492-A335-BB86CEA78745}"/>
              </a:ext>
            </a:extLst>
          </p:cNvPr>
          <p:cNvSpPr/>
          <p:nvPr/>
        </p:nvSpPr>
        <p:spPr>
          <a:xfrm>
            <a:off x="8550460" y="2210941"/>
            <a:ext cx="1152014" cy="285388"/>
          </a:xfrm>
          <a:prstGeom prst="roundRect">
            <a:avLst/>
          </a:prstGeom>
          <a:noFill/>
          <a:ln w="38100">
            <a:solidFill>
              <a:srgbClr val="103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1E3A932-B100-4FF2-94DE-4D43C20B68D1}"/>
              </a:ext>
            </a:extLst>
          </p:cNvPr>
          <p:cNvSpPr/>
          <p:nvPr/>
        </p:nvSpPr>
        <p:spPr>
          <a:xfrm>
            <a:off x="10280777" y="1896164"/>
            <a:ext cx="1655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Localization (L10n)</a:t>
            </a:r>
          </a:p>
          <a:p>
            <a:r>
              <a:rPr lang="en-US" altLang="ko-KR" dirty="0"/>
              <a:t>a better form of translation</a:t>
            </a:r>
          </a:p>
        </p:txBody>
      </p:sp>
    </p:spTree>
    <p:extLst>
      <p:ext uri="{BB962C8B-B14F-4D97-AF65-F5344CB8AC3E}">
        <p14:creationId xmlns:p14="http://schemas.microsoft.com/office/powerpoint/2010/main" val="2271164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.9|3.9|4.2|5.4|5|2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7481</TotalTime>
  <Words>1622</Words>
  <Application>Microsoft Office PowerPoint</Application>
  <PresentationFormat>와이드스크린</PresentationFormat>
  <Paragraphs>453</Paragraphs>
  <Slides>35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6" baseType="lpstr">
      <vt:lpstr>Arial Unicode MS</vt:lpstr>
      <vt:lpstr>나눔고딕OTF</vt:lpstr>
      <vt:lpstr>나눔스퀘어</vt:lpstr>
      <vt:lpstr>나눔스퀘어 ExtraBold</vt:lpstr>
      <vt:lpstr>맑은 고딕</vt:lpstr>
      <vt:lpstr>Arial</vt:lpstr>
      <vt:lpstr>Calibri</vt:lpstr>
      <vt:lpstr>Calibri Light</vt:lpstr>
      <vt:lpstr>Times New Roman</vt:lpstr>
      <vt:lpstr>Wingdings</vt:lpstr>
      <vt:lpstr>Office Theme</vt:lpstr>
      <vt:lpstr>PowerPoint 프레젠테이션</vt:lpstr>
      <vt:lpstr>What is your GitHub ID ?</vt:lpstr>
      <vt:lpstr>PowerPoint 프레젠테이션</vt:lpstr>
      <vt:lpstr>PowerPoint 프레젠테이션</vt:lpstr>
      <vt:lpstr>Open Source Activities (CNCF/Kubernetes)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Contributor ladder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CNCG-presentation</dc:title>
  <dc:creator>Seokho Son</dc:creator>
  <cp:lastModifiedBy>Son Seokho</cp:lastModifiedBy>
  <cp:revision>336</cp:revision>
  <dcterms:created xsi:type="dcterms:W3CDTF">2019-07-29T21:37:05Z</dcterms:created>
  <dcterms:modified xsi:type="dcterms:W3CDTF">2023-07-03T08:16:33Z</dcterms:modified>
</cp:coreProperties>
</file>