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82" r:id="rId11"/>
    <p:sldId id="260" r:id="rId12"/>
    <p:sldId id="261" r:id="rId13"/>
    <p:sldId id="281" r:id="rId14"/>
    <p:sldId id="263" r:id="rId15"/>
    <p:sldId id="269" r:id="rId16"/>
    <p:sldId id="265" r:id="rId17"/>
    <p:sldId id="266" r:id="rId18"/>
    <p:sldId id="267" r:id="rId19"/>
    <p:sldId id="277" r:id="rId20"/>
    <p:sldId id="278" r:id="rId21"/>
    <p:sldId id="279" r:id="rId22"/>
    <p:sldId id="264" r:id="rId23"/>
    <p:sldId id="280" r:id="rId24"/>
    <p:sldId id="271" r:id="rId25"/>
    <p:sldId id="270" r:id="rId26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7F08A71-9922-4CAB-A639-6B13A0AEC0D2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314E259-2976-461E-B09C-F7AAD69022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71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82DECB-C1CD-EE6D-5DED-630D6D656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3C30B2-36F0-A0C0-5EFF-9805E060A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295896-732E-92D1-995D-D3AC206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8DB28B-8617-35BC-818D-93600A0D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2DEF63-1898-1EB2-7012-6541D70D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36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2EC121-DEDE-DF3E-102A-AF5ED0CC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D08D76-C4A8-773B-9F42-FF188CB2F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BDD720-2825-AAD6-036E-C1FAFB0C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FCC2DA-CA90-B5B3-905A-EBBD631F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604248-209B-252C-174A-1B291E21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64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15E25C-DC2A-262C-7E55-CC5853D04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C11965-0C57-409F-4A76-863940D2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F49168-5E2F-64F2-9155-1E8A50A1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0737DA-37D6-CA87-F1EE-B455D523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DBCC8A-289C-4A87-2C90-989B32F0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8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2C1FFF-8F72-6236-FC98-DA552ED5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272B3D-5A0E-4987-C135-9CE5A7EB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2pPr>
            <a:lvl3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3pPr>
            <a:lvl4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4pPr>
            <a:lvl5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CFB703-244A-0238-B2F0-54B60692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E7401D-C388-923C-615C-A11AF1FE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585C4C-FFAB-698A-5F1B-1A2762AD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fld id="{2EA870D5-F42C-4787-80B7-E7DE463481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66337-CB9A-A650-0EC5-7AF101EF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6528A6-C538-DC7D-A238-49861733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A9603D-75EB-2C0B-2BBF-6CF64927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244490-8C02-C7E7-462D-F993C13C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19511E-53AD-C87E-2F88-086557A0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69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8F6D85-4707-5D31-0C9A-F76AD96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A22876-583C-D627-E640-4055403D1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B208BA-1E8F-6768-626E-9A57BEABE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E602B1-6799-1F1D-2407-6788420E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A4AF32-DCB2-D9B3-2B9D-DBA73BC1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4C2E0A-1D27-2B63-8A38-7B35AA00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8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21C1C0-6352-F1B9-55DC-E903AFCA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220155-5F08-1F8E-F117-00F2EA7B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36CAB8-C02C-0541-2A90-8EEFC328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B8DCD8-2476-2F31-56FE-0269B8A67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C4C2530-1E43-DEB7-63E8-12C4F0F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5979DD-1CFF-C7F8-E34F-30AFF733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CE2595-9639-5106-0C3D-9FD2D869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33E6A82-DF8C-85AA-0C2E-646EA056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7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76513-9B97-84A1-6CB8-61EDB726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EC7425-A65C-354B-3E1C-993536D7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AA1452D-0758-FBE0-EF11-F1C2B003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B8DBE2-1322-57B1-D92F-790C9076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5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660925-FB4B-BB8C-7FA2-1FCBA8B1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1422DA2-9FF8-43D5-44E9-662297F1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2C67B1-91EC-0693-2501-577D026E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1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75604-7CA6-CDD7-59F7-16FB9E08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4F494C-4AC4-B2D1-B087-3687C462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723059-AA07-2DDA-4152-A8B0C5962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D5A5AD-5484-E293-2473-9BDE757D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66596A-ABBD-89E3-E70B-3603AF58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F376D9-4A46-4A54-F849-AE5B175B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4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C3AD34-F739-3C36-6E09-B975F141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41BDFC2-58F2-7121-417C-9608FEB95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EDB3C6-F724-1EE7-6C79-79DF8140D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006D1A-5F16-6B8C-3296-20415C64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4CAD9E-5253-0D18-D5DF-730B6050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C2AEF8-12A4-39F8-89A7-75970878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7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D794B-DC3C-F662-8958-FCC9B098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715FEEC-A936-F376-0799-79A315698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CD1AEF-5AA4-A9CE-FA10-6237F65AA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CE68A6-F6EB-A12C-7173-1544693D9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8D0D79-0167-D911-623F-2540E3CDD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</a:lstStyle>
          <a:p>
            <a:fld id="{2EA870D5-F42C-4787-80B7-E7DE4634816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4098" name="Picture 2" descr="OpenInfra Community Days Korea 2023">
            <a:extLst>
              <a:ext uri="{FF2B5EF4-FFF2-40B4-BE49-F238E27FC236}">
                <a16:creationId xmlns:a16="http://schemas.microsoft.com/office/drawing/2014/main" id="{0CE020A2-2C8E-DF13-4A70-A450CC81AA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4" y="365125"/>
            <a:ext cx="1124085" cy="8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A5B08DB-ADE9-012F-519F-D7A1A9C281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39" y="365125"/>
            <a:ext cx="1528039" cy="3814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6B8BD7-B834-DE2E-2A60-765BA2951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39127" r="10014" b="38651"/>
          <a:stretch/>
        </p:blipFill>
        <p:spPr>
          <a:xfrm>
            <a:off x="10522841" y="778233"/>
            <a:ext cx="1528038" cy="4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6CE7C5-C9D6-2029-F174-9D71D8595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컨테이너에 초기 설정을 </a:t>
            </a:r>
            <a:br>
              <a:rPr lang="en-US" altLang="ko-KR" dirty="0"/>
            </a:br>
            <a:r>
              <a:rPr lang="ko-KR" altLang="en-US" dirty="0"/>
              <a:t>효과적으로 주입하는 방법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79ED20-4653-415B-A1A9-FFE9976E5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Powered by </a:t>
            </a:r>
            <a:r>
              <a:rPr lang="en-US" altLang="ko-KR" dirty="0" err="1"/>
              <a:t>gomplate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jwsong@spitha.io</a:t>
            </a:r>
            <a:endParaRPr lang="ko-KR" altLang="en-US" dirty="0"/>
          </a:p>
        </p:txBody>
      </p:sp>
      <p:pic>
        <p:nvPicPr>
          <p:cNvPr id="4" name="Picture 2" descr="gomplate logo">
            <a:extLst>
              <a:ext uri="{FF2B5EF4-FFF2-40B4-BE49-F238E27FC236}">
                <a16:creationId xmlns:a16="http://schemas.microsoft.com/office/drawing/2014/main" id="{EA792DFE-FC52-61DC-1A5F-2456BB41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3" y="3509963"/>
            <a:ext cx="2170227" cy="5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0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352BA-3FA2-0226-F1C4-C5D787CE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k8s </a:t>
            </a:r>
            <a:r>
              <a:rPr lang="ko-KR" altLang="en-US" dirty="0" err="1"/>
              <a:t>컨피그맵</a:t>
            </a:r>
            <a:endParaRPr lang="ko-KR" altLang="en-US" dirty="0"/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9872E43A-8710-C7E1-AAF3-53A68B37E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9155" y="1653350"/>
            <a:ext cx="5159689" cy="4351338"/>
          </a:xfrm>
        </p:spPr>
      </p:pic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BC6B400D-0950-C57D-AD70-AD1F8B313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1792" y="1653350"/>
            <a:ext cx="4242415" cy="4351338"/>
          </a:xfr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3341FB-B14A-5C95-F2DB-7A0E195E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CF2050-D8D9-CD2A-AB50-717B0EBB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C9A4B35-23CB-F8E8-1299-E1C208DFE4AC}"/>
              </a:ext>
            </a:extLst>
          </p:cNvPr>
          <p:cNvSpPr/>
          <p:nvPr/>
        </p:nvSpPr>
        <p:spPr>
          <a:xfrm>
            <a:off x="1101789" y="3230223"/>
            <a:ext cx="2436541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E38A992-5E60-0DD6-AD1A-5461FF97CAED}"/>
              </a:ext>
            </a:extLst>
          </p:cNvPr>
          <p:cNvSpPr/>
          <p:nvPr/>
        </p:nvSpPr>
        <p:spPr>
          <a:xfrm>
            <a:off x="1101789" y="3489068"/>
            <a:ext cx="4565724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65234D2-B30B-E791-257C-79FF96CFE3EE}"/>
              </a:ext>
            </a:extLst>
          </p:cNvPr>
          <p:cNvSpPr/>
          <p:nvPr/>
        </p:nvSpPr>
        <p:spPr>
          <a:xfrm>
            <a:off x="7162450" y="2160107"/>
            <a:ext cx="3116820" cy="94090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CF5ABA6-3661-3D91-3D53-A8B7C32A0D8D}"/>
              </a:ext>
            </a:extLst>
          </p:cNvPr>
          <p:cNvSpPr/>
          <p:nvPr/>
        </p:nvSpPr>
        <p:spPr>
          <a:xfrm>
            <a:off x="7162450" y="3162853"/>
            <a:ext cx="3116820" cy="7774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BC7938F-6DF2-757B-5DD1-6B3C8F03EA65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3538330" y="2630561"/>
            <a:ext cx="3624120" cy="705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E8C3239-06BB-BC40-E35D-501658146D2C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5667513" y="3551585"/>
            <a:ext cx="1494937" cy="43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49AF638-25F1-5371-15B6-FD9D2D722695}"/>
              </a:ext>
            </a:extLst>
          </p:cNvPr>
          <p:cNvSpPr/>
          <p:nvPr/>
        </p:nvSpPr>
        <p:spPr>
          <a:xfrm>
            <a:off x="1101789" y="3980073"/>
            <a:ext cx="2776681" cy="196573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0F2A8EA-8969-A634-8909-D2556AC848B1}"/>
              </a:ext>
            </a:extLst>
          </p:cNvPr>
          <p:cNvSpPr/>
          <p:nvPr/>
        </p:nvSpPr>
        <p:spPr>
          <a:xfrm>
            <a:off x="6793598" y="4620595"/>
            <a:ext cx="3609359" cy="138409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72820C5-B141-EA05-1778-3CC4479B86B7}"/>
              </a:ext>
            </a:extLst>
          </p:cNvPr>
          <p:cNvSpPr/>
          <p:nvPr/>
        </p:nvSpPr>
        <p:spPr>
          <a:xfrm>
            <a:off x="7045389" y="3980073"/>
            <a:ext cx="1718715" cy="58751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A03DB2F-6224-109B-DD23-8B2409D1C1DF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3878470" y="4962943"/>
            <a:ext cx="2915128" cy="349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연결선: 구부러짐 29">
            <a:extLst>
              <a:ext uri="{FF2B5EF4-FFF2-40B4-BE49-F238E27FC236}">
                <a16:creationId xmlns:a16="http://schemas.microsoft.com/office/drawing/2014/main" id="{414BB35A-8C1C-4D53-79D9-7C5FB329DBED}"/>
              </a:ext>
            </a:extLst>
          </p:cNvPr>
          <p:cNvCxnSpPr>
            <a:stCxn id="23" idx="3"/>
            <a:endCxn id="24" idx="3"/>
          </p:cNvCxnSpPr>
          <p:nvPr/>
        </p:nvCxnSpPr>
        <p:spPr>
          <a:xfrm flipH="1" flipV="1">
            <a:off x="8764104" y="4273830"/>
            <a:ext cx="1638853" cy="1038812"/>
          </a:xfrm>
          <a:prstGeom prst="curvedConnector3">
            <a:avLst>
              <a:gd name="adj1" fmla="val -1394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29E1CB-0F13-66A7-3E50-7D9D92A4164B}"/>
              </a:ext>
            </a:extLst>
          </p:cNvPr>
          <p:cNvSpPr txBox="1"/>
          <p:nvPr/>
        </p:nvSpPr>
        <p:spPr>
          <a:xfrm>
            <a:off x="6641792" y="6015036"/>
            <a:ext cx="3379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From Kubernetes examples</a:t>
            </a:r>
          </a:p>
          <a:p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configmap</a:t>
            </a:r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/configure-</a:t>
            </a:r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pod.yaml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3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E41C5-9780-CAF6-BC06-FE2C2572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) zookeeper </a:t>
            </a:r>
            <a:r>
              <a:rPr lang="ko-KR" altLang="en-US" dirty="0" err="1"/>
              <a:t>도커</a:t>
            </a:r>
            <a:r>
              <a:rPr lang="ko-KR" altLang="en-US" dirty="0"/>
              <a:t> 공식 이미지</a:t>
            </a:r>
            <a:br>
              <a:rPr lang="en-US" altLang="ko-KR" dirty="0"/>
            </a:br>
            <a:r>
              <a:rPr lang="en-US" altLang="ko-KR" sz="2000" dirty="0"/>
              <a:t>https://hub.docker.com/_/zookeeper</a:t>
            </a:r>
            <a:endParaRPr lang="ko-KR" altLang="en-US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68F5FC4F-8D87-E633-FF68-F2383E907C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7116370"/>
              </p:ext>
            </p:extLst>
          </p:nvPr>
        </p:nvGraphicFramePr>
        <p:xfrm>
          <a:off x="838200" y="1825625"/>
          <a:ext cx="5181600" cy="31954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2454">
                  <a:extLst>
                    <a:ext uri="{9D8B030D-6E8A-4147-A177-3AD203B41FA5}">
                      <a16:colId xmlns:a16="http://schemas.microsoft.com/office/drawing/2014/main" val="1593902861"/>
                    </a:ext>
                  </a:extLst>
                </a:gridCol>
                <a:gridCol w="2209146">
                  <a:extLst>
                    <a:ext uri="{9D8B030D-6E8A-4147-A177-3AD203B41FA5}">
                      <a16:colId xmlns:a16="http://schemas.microsoft.com/office/drawing/2014/main" val="3216932310"/>
                    </a:ext>
                  </a:extLst>
                </a:gridCol>
              </a:tblGrid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Container env vars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err="1"/>
                        <a:t>zoo.cfg</a:t>
                      </a:r>
                      <a:r>
                        <a:rPr lang="en-US" altLang="ko-KR" sz="1100" dirty="0"/>
                        <a:t> config name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876242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ZOO_TICK_TIME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tickTime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709334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ZOO_INIT_LIMIT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initLimit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05632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ZOO_SYNC_LIMIT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syncLimit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92758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ZOO_MAX_CLIENT_CNXNS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maxClientCnxns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21440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ZOO_STANDALONE_ENABLED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standaloneEnabled 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22831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ZOO_ADMINSERVER_ENABLED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admin.enableServer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15702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ZOO_AUTOPURGE_PURGEINTERVAL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autoPurge.purgeInterval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78954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ZOO_AUTOPURGE_SNAPRETAINCOUNT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autoPurge.snapRetainCount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1959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ZOO_4LW_COMMANDS_WHITELIST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4lw.commands.whitelist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61610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100" dirty="0"/>
                        <a:t>ZOO_CFG_EXTRA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all others… combine with comma</a:t>
                      </a:r>
                      <a:endParaRPr lang="ko-KR" altLang="en-US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5281"/>
                  </a:ext>
                </a:extLst>
              </a:tr>
            </a:tbl>
          </a:graphicData>
        </a:graphic>
      </p:graphicFrame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54ADE19F-6FEE-76B2-D964-E86A363E0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94662"/>
            <a:ext cx="5181600" cy="321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FCC7C-A7F7-249A-5F82-0AC5EE9A5AF1}"/>
              </a:ext>
            </a:extLst>
          </p:cNvPr>
          <p:cNvSpPr txBox="1"/>
          <p:nvPr/>
        </p:nvSpPr>
        <p:spPr>
          <a:xfrm>
            <a:off x="6096000" y="1932926"/>
            <a:ext cx="596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R" sz="1400" b="1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https://github.com/31z4/zookeeper-docker/.../docker-entrypoint.sh</a:t>
            </a:r>
            <a:endParaRPr lang="ko-KR" altLang="en-US" sz="1400" b="1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8FC51-C0C5-27E8-DAD1-611DDC8D7220}"/>
              </a:ext>
            </a:extLst>
          </p:cNvPr>
          <p:cNvSpPr txBox="1"/>
          <p:nvPr/>
        </p:nvSpPr>
        <p:spPr>
          <a:xfrm>
            <a:off x="2294836" y="5155988"/>
            <a:ext cx="3655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i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환경 변수 값을 모두 설정 파일로 생성</a:t>
            </a:r>
            <a:endParaRPr lang="en-US" altLang="ko-KR" sz="1400" b="1" i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400" b="1" i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가장 생각하기 쉬운 일반적인 방법이지만 확실한</a:t>
            </a:r>
            <a:r>
              <a:rPr lang="en-US" altLang="ko-KR" sz="1400" b="1" i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…</a:t>
            </a:r>
          </a:p>
          <a:p>
            <a:endParaRPr lang="en-US" altLang="ko-KR" sz="1600" b="1" i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400" b="1" i="1" u="sng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설정 항목이 많아 지면</a:t>
            </a:r>
            <a:r>
              <a:rPr lang="en-US" altLang="ko-KR" sz="1400" b="1" i="1" u="sng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?</a:t>
            </a:r>
          </a:p>
          <a:p>
            <a:r>
              <a:rPr lang="ko-KR" altLang="en-US" sz="1400" b="1" i="1" u="sng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새로운 설정 항목이 추가되면</a:t>
            </a:r>
            <a:r>
              <a:rPr lang="en-US" altLang="ko-KR" sz="1400" b="1" i="1" u="sng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…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AD11A3-39BE-0E3F-3617-17FF657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64B53B-0D27-5975-B304-BB5F5A9F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9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ynamic and Abstract Nginx - DEV Community">
            <a:extLst>
              <a:ext uri="{FF2B5EF4-FFF2-40B4-BE49-F238E27FC236}">
                <a16:creationId xmlns:a16="http://schemas.microsoft.com/office/drawing/2014/main" id="{86283A8C-4642-9A19-9BCE-F82435A1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" y="4756724"/>
            <a:ext cx="6552345" cy="19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9E41C5-9780-CAF6-BC06-FE2C2572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) nginx </a:t>
            </a:r>
            <a:r>
              <a:rPr lang="ko-KR" altLang="en-US" dirty="0" err="1"/>
              <a:t>도커</a:t>
            </a:r>
            <a:r>
              <a:rPr lang="ko-KR" altLang="en-US" dirty="0"/>
              <a:t> 공식 이미지</a:t>
            </a:r>
            <a:br>
              <a:rPr lang="en-US" altLang="ko-KR" dirty="0"/>
            </a:br>
            <a:r>
              <a:rPr lang="en-US" altLang="ko-KR" sz="2000" dirty="0"/>
              <a:t>https://hub.docker.com/_/nginx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099BEF-3A4E-D186-3F78-639760BF20E8}"/>
              </a:ext>
            </a:extLst>
          </p:cNvPr>
          <p:cNvSpPr txBox="1"/>
          <p:nvPr/>
        </p:nvSpPr>
        <p:spPr>
          <a:xfrm>
            <a:off x="1524859" y="2000607"/>
            <a:ext cx="373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9C492F-CC08-B249-D042-4268E384AE60}"/>
              </a:ext>
            </a:extLst>
          </p:cNvPr>
          <p:cNvSpPr txBox="1"/>
          <p:nvPr/>
        </p:nvSpPr>
        <p:spPr>
          <a:xfrm>
            <a:off x="2254157" y="2769153"/>
            <a:ext cx="373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76FBB2-4496-29E2-FECE-599804D5C115}"/>
              </a:ext>
            </a:extLst>
          </p:cNvPr>
          <p:cNvSpPr txBox="1"/>
          <p:nvPr/>
        </p:nvSpPr>
        <p:spPr>
          <a:xfrm>
            <a:off x="2254157" y="3148274"/>
            <a:ext cx="373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28B80E-9403-75E5-E7C3-5297C06B3C50}"/>
              </a:ext>
            </a:extLst>
          </p:cNvPr>
          <p:cNvSpPr txBox="1"/>
          <p:nvPr/>
        </p:nvSpPr>
        <p:spPr>
          <a:xfrm>
            <a:off x="2254156" y="3531309"/>
            <a:ext cx="373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E639B0-499D-F305-6742-AFB832C86DA5}"/>
              </a:ext>
            </a:extLst>
          </p:cNvPr>
          <p:cNvSpPr txBox="1"/>
          <p:nvPr/>
        </p:nvSpPr>
        <p:spPr>
          <a:xfrm>
            <a:off x="2254155" y="3909113"/>
            <a:ext cx="373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⑤</a:t>
            </a:r>
          </a:p>
        </p:txBody>
      </p:sp>
      <p:pic>
        <p:nvPicPr>
          <p:cNvPr id="74" name="내용 개체 틀 73">
            <a:extLst>
              <a:ext uri="{FF2B5EF4-FFF2-40B4-BE49-F238E27FC236}">
                <a16:creationId xmlns:a16="http://schemas.microsoft.com/office/drawing/2014/main" id="{E8DD2D93-CE84-AE82-0830-6DCEC5AAC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6925"/>
            <a:ext cx="5181600" cy="318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5" name="직사각형 74">
            <a:extLst>
              <a:ext uri="{FF2B5EF4-FFF2-40B4-BE49-F238E27FC236}">
                <a16:creationId xmlns:a16="http://schemas.microsoft.com/office/drawing/2014/main" id="{11EDB0E5-412D-C8D1-A012-A813C87A1548}"/>
              </a:ext>
            </a:extLst>
          </p:cNvPr>
          <p:cNvSpPr/>
          <p:nvPr/>
        </p:nvSpPr>
        <p:spPr>
          <a:xfrm>
            <a:off x="6597024" y="3229636"/>
            <a:ext cx="3610506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6DF1D83F-B777-F1E1-E587-F712144CA606}"/>
              </a:ext>
            </a:extLst>
          </p:cNvPr>
          <p:cNvSpPr/>
          <p:nvPr/>
        </p:nvSpPr>
        <p:spPr>
          <a:xfrm>
            <a:off x="6597023" y="4657487"/>
            <a:ext cx="3963707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ABCD42C8-FECD-2A1B-3C77-515341496B87}"/>
              </a:ext>
            </a:extLst>
          </p:cNvPr>
          <p:cNvSpPr/>
          <p:nvPr/>
        </p:nvSpPr>
        <p:spPr>
          <a:xfrm>
            <a:off x="1907289" y="5301728"/>
            <a:ext cx="527388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C3035F5-16DC-7CBF-71F3-653DE9191277}"/>
              </a:ext>
            </a:extLst>
          </p:cNvPr>
          <p:cNvSpPr/>
          <p:nvPr/>
        </p:nvSpPr>
        <p:spPr>
          <a:xfrm>
            <a:off x="5250932" y="5301728"/>
            <a:ext cx="594412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AAB9CDA1-C396-152F-404C-F4C34B986756}"/>
              </a:ext>
            </a:extLst>
          </p:cNvPr>
          <p:cNvSpPr/>
          <p:nvPr/>
        </p:nvSpPr>
        <p:spPr>
          <a:xfrm>
            <a:off x="2405041" y="6168527"/>
            <a:ext cx="738453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5035514B-F094-9011-F681-45AEC5312DA0}"/>
              </a:ext>
            </a:extLst>
          </p:cNvPr>
          <p:cNvSpPr/>
          <p:nvPr/>
        </p:nvSpPr>
        <p:spPr>
          <a:xfrm>
            <a:off x="5736910" y="6169726"/>
            <a:ext cx="594411" cy="21192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6F43BD-6C87-DF42-E933-056347740889}"/>
              </a:ext>
            </a:extLst>
          </p:cNvPr>
          <p:cNvSpPr txBox="1"/>
          <p:nvPr/>
        </p:nvSpPr>
        <p:spPr>
          <a:xfrm>
            <a:off x="5480932" y="1527121"/>
            <a:ext cx="656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R" sz="1400" b="1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https://github.com/nginxinc/docker-nginx/.../20-envsubst-on-templates.sh</a:t>
            </a:r>
            <a:endParaRPr lang="ko-KR" altLang="en-US" sz="1400" b="1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89" name="화살표: 오른쪽 88">
            <a:extLst>
              <a:ext uri="{FF2B5EF4-FFF2-40B4-BE49-F238E27FC236}">
                <a16:creationId xmlns:a16="http://schemas.microsoft.com/office/drawing/2014/main" id="{56954B2B-D712-A55A-8FD4-719ABD84E57E}"/>
              </a:ext>
            </a:extLst>
          </p:cNvPr>
          <p:cNvSpPr/>
          <p:nvPr/>
        </p:nvSpPr>
        <p:spPr>
          <a:xfrm>
            <a:off x="3289084" y="5350297"/>
            <a:ext cx="1097869" cy="53689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envsubst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C1B769E-0132-D131-204A-5DB863039E2D}"/>
              </a:ext>
            </a:extLst>
          </p:cNvPr>
          <p:cNvSpPr txBox="1"/>
          <p:nvPr/>
        </p:nvSpPr>
        <p:spPr>
          <a:xfrm>
            <a:off x="7259593" y="5625585"/>
            <a:ext cx="389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i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복잡한 형태의 설정 파일을 생성할 수 있지만</a:t>
            </a:r>
            <a:endParaRPr lang="en-US" altLang="ko-KR" sz="1400" b="1" i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400" b="1" i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특정 변수의 값에 따라 다양하게 생성 하기는 어려운</a:t>
            </a:r>
            <a:r>
              <a:rPr lang="en-US" altLang="ko-KR" sz="1400" b="1" i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…</a:t>
            </a:r>
            <a:endParaRPr lang="ko-KR" altLang="en-US" sz="1400" b="1" i="1" u="sng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95" name="내용 개체 틀 94">
            <a:extLst>
              <a:ext uri="{FF2B5EF4-FFF2-40B4-BE49-F238E27FC236}">
                <a16:creationId xmlns:a16="http://schemas.microsoft.com/office/drawing/2014/main" id="{4794E09D-142A-C6D8-56A4-981B2776C6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754" y="1811954"/>
            <a:ext cx="4305300" cy="2495550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97E384-A9FB-BA18-A0DD-CAA7C6BA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B8495C-AD09-CF0F-440B-B3597380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35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E21A63-D953-8485-C066-B234FC3F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) zookeeper </a:t>
            </a:r>
            <a:r>
              <a:rPr lang="ko-KR" altLang="en-US" dirty="0" err="1"/>
              <a:t>비트나미</a:t>
            </a:r>
            <a:r>
              <a:rPr lang="ko-KR" altLang="en-US" dirty="0"/>
              <a:t> 이미지</a:t>
            </a:r>
            <a:br>
              <a:rPr lang="en-US" altLang="ko-KR" dirty="0"/>
            </a:br>
            <a:r>
              <a:rPr lang="en-US" altLang="ko-KR" sz="2000" dirty="0"/>
              <a:t>https://github.com/bitnami/containers</a:t>
            </a:r>
            <a:endParaRPr lang="ko-KR" altLang="en-US" sz="2000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D6153CF6-12CC-04F0-2515-7F33B1DE57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761" y="1825625"/>
            <a:ext cx="3076477" cy="4351338"/>
          </a:xfrm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AD65E470-4C1C-DCD4-4ACF-799E0182B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37229"/>
            <a:ext cx="5181600" cy="4328129"/>
          </a:xfrm>
        </p:spPr>
      </p:pic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08A41E-04E7-0A7F-D9FF-07E91AB8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87BF52-E4C3-FADC-21B5-C653BA91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A870D5-F42C-4787-80B7-E7DE4634816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11" name="Picture 2" descr="Bitnami: Packaged Applications for Any Platform - Cloud, Container, Virtual  Machine">
            <a:extLst>
              <a:ext uri="{FF2B5EF4-FFF2-40B4-BE49-F238E27FC236}">
                <a16:creationId xmlns:a16="http://schemas.microsoft.com/office/drawing/2014/main" id="{CDCB7B89-455F-17EA-B947-E90688897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03" y="262897"/>
            <a:ext cx="1877679" cy="9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B58D2E-DF5D-8C6C-3C89-7864A8290142}"/>
              </a:ext>
            </a:extLst>
          </p:cNvPr>
          <p:cNvSpPr txBox="1"/>
          <p:nvPr/>
        </p:nvSpPr>
        <p:spPr>
          <a:xfrm>
            <a:off x="929757" y="1536721"/>
            <a:ext cx="499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R" sz="1400" b="1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https://github.com/bitnami/.../scripts/zookeeper-env.sh</a:t>
            </a:r>
            <a:endParaRPr lang="ko-KR" altLang="en-US" sz="1400" b="1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C68D0-C435-2C48-0B30-4A0DCB9E0239}"/>
              </a:ext>
            </a:extLst>
          </p:cNvPr>
          <p:cNvSpPr txBox="1"/>
          <p:nvPr/>
        </p:nvSpPr>
        <p:spPr>
          <a:xfrm>
            <a:off x="6096000" y="1535469"/>
            <a:ext cx="476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R" sz="1400" b="1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https://github.com/bitnami/.../scripts/libzookeeper.sh</a:t>
            </a:r>
            <a:endParaRPr lang="ko-KR" altLang="en-US" sz="1400" b="1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FCE406-0690-7657-5E61-B6AD473A045E}"/>
              </a:ext>
            </a:extLst>
          </p:cNvPr>
          <p:cNvSpPr txBox="1"/>
          <p:nvPr/>
        </p:nvSpPr>
        <p:spPr>
          <a:xfrm>
            <a:off x="6172200" y="6082579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583 </a:t>
            </a:r>
            <a:r>
              <a:rPr lang="en-US" altLang="ko-K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lines long…</a:t>
            </a:r>
          </a:p>
          <a:p>
            <a:r>
              <a:rPr lang="en-US" altLang="ko-K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How to update and debug?</a:t>
            </a:r>
            <a:endParaRPr lang="ko-KR" alt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78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558CDA-BC17-50CF-6C33-B270EFDA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ko-KR" dirty="0"/>
            </a:br>
            <a:r>
              <a:rPr lang="en-US" altLang="ko-KR" sz="2700" dirty="0"/>
              <a:t>https://docs.gomplate.ca</a:t>
            </a:r>
            <a:br>
              <a:rPr lang="en-US" altLang="ko-KR" sz="2700" dirty="0"/>
            </a:br>
            <a:r>
              <a:rPr lang="en-US" altLang="ko-KR" sz="2700" dirty="0"/>
              <a:t>https://github.com/hairyhenderson/gomplate</a:t>
            </a:r>
            <a:endParaRPr lang="ko-KR" altLang="en-US" dirty="0"/>
          </a:p>
        </p:txBody>
      </p:sp>
      <p:pic>
        <p:nvPicPr>
          <p:cNvPr id="4098" name="Picture 2" descr="gomplate logo">
            <a:extLst>
              <a:ext uri="{FF2B5EF4-FFF2-40B4-BE49-F238E27FC236}">
                <a16:creationId xmlns:a16="http://schemas.microsoft.com/office/drawing/2014/main" id="{B7744FA8-FCAD-FAE2-9BB2-9CCF7D97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4" y="214112"/>
            <a:ext cx="3100326" cy="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6C1234-464F-4A3C-68BD-CB88133B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ko-KR" dirty="0"/>
              <a:t>gomplate is</a:t>
            </a:r>
          </a:p>
          <a:p>
            <a:pPr lvl="1"/>
            <a:r>
              <a:rPr lang="de-DE" altLang="ko-KR" dirty="0"/>
              <a:t>template renderer</a:t>
            </a:r>
          </a:p>
          <a:p>
            <a:pPr lvl="1"/>
            <a:r>
              <a:rPr lang="de-DE" altLang="ko-KR" dirty="0"/>
              <a:t>supports a growing list of datasources, </a:t>
            </a:r>
          </a:p>
          <a:p>
            <a:pPr lvl="2"/>
            <a:r>
              <a:rPr lang="de-DE" altLang="ko-KR" dirty="0"/>
              <a:t>such as: JSON (including EJSON - encrypted JSON), </a:t>
            </a:r>
            <a:r>
              <a:rPr lang="de-DE" altLang="ko-KR" i="1" u="sng" dirty="0"/>
              <a:t>YAML</a:t>
            </a:r>
            <a:r>
              <a:rPr lang="de-DE" altLang="ko-KR" dirty="0"/>
              <a:t>, AWS EC2 metadata, Hashicorp Consul and Hashicorp Vault secrets</a:t>
            </a:r>
          </a:p>
          <a:p>
            <a:pPr lvl="2"/>
            <a:endParaRPr lang="de-DE" altLang="ko-KR" dirty="0"/>
          </a:p>
          <a:p>
            <a:r>
              <a:rPr lang="ko-KR" altLang="en-US" dirty="0"/>
              <a:t>다른 다양한 템플릿 렌더링 도구가 있겠지만</a:t>
            </a:r>
            <a:endParaRPr lang="en-US" altLang="ko-KR" dirty="0"/>
          </a:p>
          <a:p>
            <a:pPr lvl="1"/>
            <a:r>
              <a:rPr lang="en-US" altLang="ko-KR" dirty="0"/>
              <a:t>Golang</a:t>
            </a:r>
            <a:r>
              <a:rPr lang="ko-KR" altLang="en-US" dirty="0"/>
              <a:t>의 </a:t>
            </a:r>
            <a:r>
              <a:rPr lang="en-US" altLang="ko-KR" dirty="0" err="1"/>
              <a:t>gotemplate</a:t>
            </a:r>
            <a:r>
              <a:rPr lang="en-US" altLang="ko-KR" dirty="0"/>
              <a:t> </a:t>
            </a:r>
            <a:r>
              <a:rPr lang="ko-KR" altLang="en-US" dirty="0"/>
              <a:t>패키지 기반이라 </a:t>
            </a:r>
            <a:r>
              <a:rPr lang="en-US" altLang="ko-KR" dirty="0"/>
              <a:t>helm</a:t>
            </a:r>
            <a:r>
              <a:rPr lang="ko-KR" altLang="en-US" dirty="0"/>
              <a:t>과 매우</a:t>
            </a:r>
            <a:r>
              <a:rPr lang="en-US" altLang="ko-KR" dirty="0"/>
              <a:t>(90% </a:t>
            </a:r>
            <a:r>
              <a:rPr lang="ko-KR" altLang="en-US" dirty="0"/>
              <a:t>이상</a:t>
            </a:r>
            <a:r>
              <a:rPr lang="en-US" altLang="ko-KR" dirty="0"/>
              <a:t>?)</a:t>
            </a:r>
            <a:r>
              <a:rPr lang="ko-KR" altLang="en-US" dirty="0"/>
              <a:t> 유사함</a:t>
            </a:r>
            <a:endParaRPr lang="en-US" altLang="ko-KR" dirty="0"/>
          </a:p>
          <a:p>
            <a:pPr lvl="1"/>
            <a:r>
              <a:rPr lang="ko-KR" altLang="en-US" dirty="0"/>
              <a:t>배워 놓으면</a:t>
            </a:r>
            <a:r>
              <a:rPr lang="en-US" altLang="ko-KR" dirty="0"/>
              <a:t>… </a:t>
            </a:r>
            <a:r>
              <a:rPr lang="ko-KR" altLang="en-US" dirty="0" err="1"/>
              <a:t>헬름</a:t>
            </a:r>
            <a:r>
              <a:rPr lang="ko-KR" altLang="en-US" dirty="0"/>
              <a:t> 차트 템플릿 작성도 누워서 떡</a:t>
            </a:r>
            <a:r>
              <a:rPr lang="en-US" altLang="ko-KR" dirty="0"/>
              <a:t>…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CEB88-F3DC-ED8F-7906-0F9C0518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E0BC76-BF3F-AF16-04FA-8BEA2321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29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3234A-AE47-1F60-BBCA-25193D5B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gomplate</a:t>
            </a:r>
            <a:r>
              <a:rPr lang="en-US" altLang="ko-KR" dirty="0"/>
              <a:t> </a:t>
            </a:r>
            <a:r>
              <a:rPr lang="ko-KR" altLang="en-US" dirty="0"/>
              <a:t>예제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C6AC73F-A5AD-BBF1-EBCD-8119A6C8E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27" y="1825625"/>
            <a:ext cx="7515946" cy="4351338"/>
          </a:xfr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C439B6-610F-8D73-F966-FA053DCA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8A1913-989F-04A3-D851-A7FA5488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6" name="Picture 2" descr="gomplate logo">
            <a:extLst>
              <a:ext uri="{FF2B5EF4-FFF2-40B4-BE49-F238E27FC236}">
                <a16:creationId xmlns:a16="http://schemas.microsoft.com/office/drawing/2014/main" id="{0C621A49-3DB0-537A-E2BF-2E2CF9F7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5" y="573309"/>
            <a:ext cx="3100326" cy="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2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45E51-1DB3-5A94-3A63-84994BC7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변수 </a:t>
            </a:r>
            <a:r>
              <a:rPr lang="en-US" altLang="ko-KR" dirty="0"/>
              <a:t>/w </a:t>
            </a:r>
            <a:r>
              <a:rPr lang="en-US" altLang="ko-KR" dirty="0" err="1"/>
              <a:t>gomplate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0D4E170-E9B5-EBD6-9A0F-9C9C17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956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100" dirty="0">
                <a:latin typeface="Consolas" panose="020B0609020204030204" pitchFamily="49" charset="0"/>
              </a:rPr>
              <a:t>#zoo.cfg.tmpl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dataDir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Env.ZOO_DATA_DIR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dataLogDir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Env.ZOO_DATA_LOG_DIR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tickTime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Env.ZOO_TICK_TIME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initLimit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Env.ZOO_INIT_LIMIT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syncLimit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Env.ZOO_SYNC_LIMIT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autopurge.snapRetainCount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Env.ZOO_AUTOPURGE_SNAPRETAINCOUNT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autopurge.purgeInterval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Env.ZOO_AUTOPURGE_PURGEINTERVAL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maxClientCnxns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Env.ZOO_MAX_CLIENT_CNXNS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standaloneEnabled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Env.ZOO_STANDALONE_ENABLED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  <a:p>
            <a:pPr marL="0" indent="0">
              <a:buNone/>
            </a:pPr>
            <a:r>
              <a:rPr lang="en-US" altLang="ko-KR" sz="1100" dirty="0" err="1">
                <a:latin typeface="Consolas" panose="020B0609020204030204" pitchFamily="49" charset="0"/>
              </a:rPr>
              <a:t>admin.enableServer</a:t>
            </a:r>
            <a:r>
              <a:rPr lang="en-US" altLang="ko-KR" sz="1100" dirty="0">
                <a:latin typeface="Consolas" panose="020B0609020204030204" pitchFamily="49" charset="0"/>
              </a:rPr>
              <a:t>={{ .</a:t>
            </a:r>
            <a:r>
              <a:rPr lang="en-US" altLang="ko-KR" sz="1100" dirty="0" err="1">
                <a:latin typeface="Consolas" panose="020B0609020204030204" pitchFamily="49" charset="0"/>
              </a:rPr>
              <a:t>Env.ZOO_ADMINSERVER_ENABED</a:t>
            </a:r>
            <a:r>
              <a:rPr lang="en-US" altLang="ko-KR" sz="1100" dirty="0">
                <a:latin typeface="Consolas" panose="020B0609020204030204" pitchFamily="49" charset="0"/>
              </a:rPr>
              <a:t> }}</a:t>
            </a:r>
          </a:p>
        </p:txBody>
      </p:sp>
      <p:pic>
        <p:nvPicPr>
          <p:cNvPr id="6" name="내용 개체 틀 7">
            <a:extLst>
              <a:ext uri="{FF2B5EF4-FFF2-40B4-BE49-F238E27FC236}">
                <a16:creationId xmlns:a16="http://schemas.microsoft.com/office/drawing/2014/main" id="{A0C225E1-9F79-DBDB-5037-AB2B29623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4128" y="1820805"/>
            <a:ext cx="4991941" cy="3095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3A59F-9086-FBF2-5836-A7139F8F0D97}"/>
              </a:ext>
            </a:extLst>
          </p:cNvPr>
          <p:cNvSpPr txBox="1"/>
          <p:nvPr/>
        </p:nvSpPr>
        <p:spPr>
          <a:xfrm>
            <a:off x="5626069" y="5395635"/>
            <a:ext cx="596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gomplate</a:t>
            </a:r>
            <a:r>
              <a:rPr lang="en-US" altLang="ko-KR" sz="2400" b="1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 -f </a:t>
            </a:r>
            <a:r>
              <a:rPr lang="en-US" altLang="ko-KR" sz="2400" b="1" dirty="0" err="1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zoo.cfg.tmpl</a:t>
            </a:r>
            <a:r>
              <a:rPr lang="en-US" altLang="ko-KR" sz="2400" b="1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 &gt; </a:t>
            </a:r>
            <a:r>
              <a:rPr lang="en-US" altLang="ko-KR" sz="2400" b="1" dirty="0" err="1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zoo.cfg</a:t>
            </a:r>
            <a:endParaRPr lang="ko-KR" altLang="en-US" sz="2400" b="1" dirty="0">
              <a:latin typeface="Consolas" panose="020B0609020204030204" pitchFamily="49" charset="0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화살표: 톱니 모양의 오른쪽 8">
            <a:extLst>
              <a:ext uri="{FF2B5EF4-FFF2-40B4-BE49-F238E27FC236}">
                <a16:creationId xmlns:a16="http://schemas.microsoft.com/office/drawing/2014/main" id="{8531D46E-C627-6A4E-F256-0495EBD29964}"/>
              </a:ext>
            </a:extLst>
          </p:cNvPr>
          <p:cNvSpPr/>
          <p:nvPr/>
        </p:nvSpPr>
        <p:spPr>
          <a:xfrm rot="5400000">
            <a:off x="8425310" y="5083832"/>
            <a:ext cx="355914" cy="300678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53E02EE-F7E8-CE64-0656-7F18264E9237}"/>
              </a:ext>
            </a:extLst>
          </p:cNvPr>
          <p:cNvSpPr/>
          <p:nvPr/>
        </p:nvSpPr>
        <p:spPr>
          <a:xfrm>
            <a:off x="10215705" y="5448510"/>
            <a:ext cx="1267734" cy="408790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22B8CC7-E369-CA1B-ABF4-277FA4959F5E}"/>
              </a:ext>
            </a:extLst>
          </p:cNvPr>
          <p:cNvCxnSpPr>
            <a:cxnSpLocks/>
          </p:cNvCxnSpPr>
          <p:nvPr/>
        </p:nvCxnSpPr>
        <p:spPr>
          <a:xfrm>
            <a:off x="7742713" y="5805846"/>
            <a:ext cx="2026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81FB706-EF1B-694A-F453-5FD9FC19FCC4}"/>
              </a:ext>
            </a:extLst>
          </p:cNvPr>
          <p:cNvSpPr txBox="1"/>
          <p:nvPr/>
        </p:nvSpPr>
        <p:spPr>
          <a:xfrm>
            <a:off x="634128" y="4986768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★ </a:t>
            </a:r>
            <a:r>
              <a:rPr lang="ko-KR" altLang="en-US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환경 변수 이름에 마이너스</a:t>
            </a:r>
            <a:r>
              <a:rPr lang="en-US" altLang="ko-KR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(-) </a:t>
            </a:r>
            <a:r>
              <a:rPr lang="ko-KR" altLang="en-US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기호를 사용하면 안됨</a:t>
            </a:r>
            <a:r>
              <a:rPr lang="en-US" altLang="ko-KR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!</a:t>
            </a:r>
            <a:r>
              <a:rPr lang="ko-KR" altLang="en-US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4D454F-AD68-BE9E-471E-EB52C965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D5ADCD-994B-06AF-348D-7C7E2020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8" name="Picture 2" descr="gomplate logo">
            <a:extLst>
              <a:ext uri="{FF2B5EF4-FFF2-40B4-BE49-F238E27FC236}">
                <a16:creationId xmlns:a16="http://schemas.microsoft.com/office/drawing/2014/main" id="{D5B1F7CF-7BCF-8C3F-D98E-E1E9E95B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30" y="538786"/>
            <a:ext cx="3100326" cy="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화살표: 아래로 구부러짐 16">
            <a:extLst>
              <a:ext uri="{FF2B5EF4-FFF2-40B4-BE49-F238E27FC236}">
                <a16:creationId xmlns:a16="http://schemas.microsoft.com/office/drawing/2014/main" id="{3DAB05A6-8ECB-AB64-0813-E2FDCF91F209}"/>
              </a:ext>
            </a:extLst>
          </p:cNvPr>
          <p:cNvSpPr/>
          <p:nvPr/>
        </p:nvSpPr>
        <p:spPr>
          <a:xfrm>
            <a:off x="1259753" y="4619086"/>
            <a:ext cx="3645826" cy="405503"/>
          </a:xfrm>
          <a:prstGeom prst="curved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1F0AEF0-B7F3-6019-4162-52C5C331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쉘 파라미터 확장 </a:t>
            </a:r>
            <a:r>
              <a:rPr lang="en-US" altLang="ko-KR" dirty="0"/>
              <a:t>in bash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6B3D244-2CF4-6A46-DBCC-8C32585FC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${!prefix*}</a:t>
            </a:r>
          </a:p>
          <a:p>
            <a:pPr lvl="1"/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“prefix”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시작하는  모든 환경 변수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(key)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IFS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구분하여 제공</a:t>
            </a:r>
            <a:endParaRPr lang="en-US" altLang="ko-KR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lvl="1"/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기본 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IFS(</a:t>
            </a:r>
            <a:r>
              <a:rPr lang="en-US" altLang="ko-KR" sz="2000" dirty="0"/>
              <a:t>internal</a:t>
            </a:r>
            <a:r>
              <a:rPr lang="ko-KR" altLang="en-US" sz="2000" dirty="0"/>
              <a:t> </a:t>
            </a:r>
            <a:r>
              <a:rPr lang="en-US" altLang="ko-KR" sz="2000" dirty="0"/>
              <a:t>field</a:t>
            </a:r>
            <a:r>
              <a:rPr lang="ko-KR" altLang="en-US" sz="2000" dirty="0"/>
              <a:t> </a:t>
            </a:r>
            <a:r>
              <a:rPr lang="en-US" altLang="ko-KR" sz="2000" dirty="0"/>
              <a:t>separator)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는 빈칸</a:t>
            </a:r>
            <a:r>
              <a:rPr lang="en-US" altLang="ko-KR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(space)</a:t>
            </a:r>
          </a:p>
          <a:p>
            <a:r>
              <a:rPr lang="ko-KR" altLang="en-US" sz="24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쉘 파라미터 확장을 이용하면</a:t>
            </a:r>
            <a:endParaRPr lang="en-US" altLang="ko-KR" sz="24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lvl="1"/>
            <a:r>
              <a:rPr lang="ko-KR" altLang="en-US" sz="2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미리 목록을 정의할 필요 없이 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특정 </a:t>
            </a:r>
            <a:r>
              <a:rPr lang="ko-KR" altLang="en-US" sz="20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프리픽스로</a:t>
            </a:r>
            <a:r>
              <a:rPr lang="ko-KR" altLang="en-US" sz="2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시작하는 모든 환경 변수를 처리할 수 있음  </a:t>
            </a:r>
            <a:endParaRPr lang="en-US" altLang="ko-KR" sz="2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1" name="내용 개체 틀 10">
            <a:extLst>
              <a:ext uri="{FF2B5EF4-FFF2-40B4-BE49-F238E27FC236}">
                <a16:creationId xmlns:a16="http://schemas.microsoft.com/office/drawing/2014/main" id="{97C77AE9-675D-193C-C1A9-C2FBFF7474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6304" y="1994834"/>
            <a:ext cx="3941142" cy="315372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E5CF98-047B-704C-1F1A-318777463E09}"/>
              </a:ext>
            </a:extLst>
          </p:cNvPr>
          <p:cNvSpPr txBox="1"/>
          <p:nvPr/>
        </p:nvSpPr>
        <p:spPr>
          <a:xfrm>
            <a:off x="6172202" y="1709437"/>
            <a:ext cx="5052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ko-KR" sz="1400" b="1" i="1" dirty="0"/>
              <a:t>https://github.com/31z4/zookeeper-docker/.../</a:t>
            </a:r>
            <a:r>
              <a:rPr lang="en-US" altLang="ko-KR" sz="1400" b="1" i="1" dirty="0" err="1"/>
              <a:t>Dockerfile</a:t>
            </a:r>
            <a:endParaRPr lang="ko-KR" altLang="en-US" sz="1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CB0C3-A498-0F35-D3FD-16E5596464E1}"/>
              </a:ext>
            </a:extLst>
          </p:cNvPr>
          <p:cNvSpPr txBox="1"/>
          <p:nvPr/>
        </p:nvSpPr>
        <p:spPr>
          <a:xfrm>
            <a:off x="528889" y="4924698"/>
            <a:ext cx="5577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for key in ${!ZOO_*} ; do echo $key ; done</a:t>
            </a:r>
          </a:p>
          <a:p>
            <a:r>
              <a:rPr lang="en-US" altLang="ko-KR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ZOO_CONF_DIR</a:t>
            </a:r>
          </a:p>
          <a:p>
            <a:r>
              <a:rPr lang="en-US" altLang="ko-KR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ZOO_DATA_DIR</a:t>
            </a:r>
          </a:p>
          <a:p>
            <a:r>
              <a:rPr lang="en-US" altLang="ko-KR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ZOO_DATA_LOG_DIR</a:t>
            </a:r>
          </a:p>
          <a:p>
            <a:r>
              <a:rPr lang="en-US" altLang="ko-KR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ZOO_LOG_DIR</a:t>
            </a:r>
          </a:p>
          <a:p>
            <a:r>
              <a:rPr lang="en-US" altLang="ko-KR" dirty="0">
                <a:latin typeface="Consolas" panose="020B0609020204030204" pitchFamily="49" charset="0"/>
                <a:ea typeface="Pretendard" panose="02000503000000020004" pitchFamily="50" charset="-127"/>
                <a:cs typeface="Pretendard" panose="02000503000000020004" pitchFamily="50" charset="-127"/>
              </a:rPr>
              <a:t>…</a:t>
            </a:r>
            <a:endParaRPr lang="ko-KR" altLang="en-US" dirty="0">
              <a:latin typeface="Consolas" panose="020B0609020204030204" pitchFamily="49" charset="0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4" name="화살표: 톱니 모양의 오른쪽 13">
            <a:extLst>
              <a:ext uri="{FF2B5EF4-FFF2-40B4-BE49-F238E27FC236}">
                <a16:creationId xmlns:a16="http://schemas.microsoft.com/office/drawing/2014/main" id="{1C9F3E97-FB75-0524-0756-40AF18750EE0}"/>
              </a:ext>
            </a:extLst>
          </p:cNvPr>
          <p:cNvSpPr/>
          <p:nvPr/>
        </p:nvSpPr>
        <p:spPr>
          <a:xfrm rot="8787239">
            <a:off x="5652211" y="4497852"/>
            <a:ext cx="1039982" cy="396370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1882BC4-0FCC-9953-8414-D43F0DB68C9B}"/>
              </a:ext>
            </a:extLst>
          </p:cNvPr>
          <p:cNvSpPr/>
          <p:nvPr/>
        </p:nvSpPr>
        <p:spPr>
          <a:xfrm>
            <a:off x="1951617" y="4924697"/>
            <a:ext cx="1211501" cy="35962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3E454FA-61C6-BD36-4607-43D9FBF2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238AD6-A9C0-64D1-2B7E-3329D158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1028" name="Picture 4" descr="Aprender a programar en BASH 00: ¿por qué aprender BASH?">
            <a:extLst>
              <a:ext uri="{FF2B5EF4-FFF2-40B4-BE49-F238E27FC236}">
                <a16:creationId xmlns:a16="http://schemas.microsoft.com/office/drawing/2014/main" id="{6C298A1E-C957-4069-6F82-8D175910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51" y="295165"/>
            <a:ext cx="220927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4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AA340-B691-AFA3-C179-C7BD2CC6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비법 공개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!</a:t>
            </a:r>
            <a:b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shell parameter + </a:t>
            </a:r>
            <a:r>
              <a:rPr lang="en-US" altLang="ko-KR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gomplate</a:t>
            </a:r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8822-E213-9FA4-EE0F-6C50144BF717}"/>
              </a:ext>
            </a:extLst>
          </p:cNvPr>
          <p:cNvSpPr txBox="1"/>
          <p:nvPr/>
        </p:nvSpPr>
        <p:spPr>
          <a:xfrm>
            <a:off x="838200" y="1751284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echo ${!ZOO_*} | </a:t>
            </a:r>
            <a:r>
              <a:rPr lang="en-US" altLang="ko-KR" b="1" dirty="0" err="1">
                <a:latin typeface="Consolas" panose="020B0609020204030204" pitchFamily="49" charset="0"/>
              </a:rPr>
              <a:t>gomplate</a:t>
            </a:r>
            <a:r>
              <a:rPr lang="en-US" altLang="ko-KR" dirty="0">
                <a:latin typeface="Consolas" panose="020B0609020204030204" pitchFamily="49" charset="0"/>
              </a:rPr>
              <a:t> -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zoo.cfg.tmpl</a:t>
            </a:r>
            <a:r>
              <a:rPr lang="en-US" altLang="ko-KR" dirty="0">
                <a:latin typeface="Consolas" panose="020B0609020204030204" pitchFamily="49" charset="0"/>
              </a:rPr>
              <a:t> -o </a:t>
            </a:r>
            <a:r>
              <a:rPr lang="en-US" altLang="ko-KR" dirty="0" err="1">
                <a:latin typeface="Consolas" panose="020B0609020204030204" pitchFamily="49" charset="0"/>
              </a:rPr>
              <a:t>zoo.cfg</a:t>
            </a:r>
            <a:r>
              <a:rPr lang="en-US" altLang="ko-KR" dirty="0">
                <a:latin typeface="Consolas" panose="020B0609020204030204" pitchFamily="49" charset="0"/>
              </a:rPr>
              <a:t> -d config=stdin: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2B8B9-322C-8139-8065-F50293B02634}"/>
              </a:ext>
            </a:extLst>
          </p:cNvPr>
          <p:cNvSpPr txBox="1"/>
          <p:nvPr/>
        </p:nvSpPr>
        <p:spPr>
          <a:xfrm>
            <a:off x="838200" y="2159266"/>
            <a:ext cx="5250155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dirty="0">
                <a:latin typeface="Consolas" panose="020B0609020204030204" pitchFamily="49" charset="0"/>
              </a:rPr>
              <a:t>{{ $config := (datasource "config") }}</a:t>
            </a:r>
            <a:endParaRPr lang="en-US" altLang="ko-KR" dirty="0">
              <a:latin typeface="Consolas" panose="020B0609020204030204" pitchFamily="49" charset="0"/>
            </a:endParaRPr>
          </a:p>
          <a:p>
            <a:r>
              <a:rPr lang="de-DE" altLang="ko-KR" dirty="0">
                <a:latin typeface="Consolas" panose="020B0609020204030204" pitchFamily="49" charset="0"/>
              </a:rPr>
              <a:t>{{ $envs := strings.Split " " $config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{{ range $key := $envs -}}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$value := env.Getenv $key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$key }}={{ $value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{{ end }}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14" name="화살표: 위로 굽음 13">
            <a:extLst>
              <a:ext uri="{FF2B5EF4-FFF2-40B4-BE49-F238E27FC236}">
                <a16:creationId xmlns:a16="http://schemas.microsoft.com/office/drawing/2014/main" id="{8E5D5BD3-9FF8-AFF1-CB2E-6B831D1440C0}"/>
              </a:ext>
            </a:extLst>
          </p:cNvPr>
          <p:cNvSpPr/>
          <p:nvPr/>
        </p:nvSpPr>
        <p:spPr>
          <a:xfrm rot="10800000" flipH="1">
            <a:off x="7640938" y="4549574"/>
            <a:ext cx="649345" cy="329655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34E05-BCD2-C703-6239-B9CA4F658ACB}"/>
              </a:ext>
            </a:extLst>
          </p:cNvPr>
          <p:cNvSpPr txBox="1"/>
          <p:nvPr/>
        </p:nvSpPr>
        <p:spPr>
          <a:xfrm>
            <a:off x="8400174" y="4551996"/>
            <a:ext cx="25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But, correct config is…</a:t>
            </a:r>
            <a:endParaRPr lang="ko-KR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383961-4660-0034-B8D1-F098E2049678}"/>
              </a:ext>
            </a:extLst>
          </p:cNvPr>
          <p:cNvSpPr txBox="1"/>
          <p:nvPr/>
        </p:nvSpPr>
        <p:spPr>
          <a:xfrm>
            <a:off x="7965610" y="4939826"/>
            <a:ext cx="2970685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ZOO_CONF_DIR=/conf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ZOO_DATA_DIR=/data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ZOO_DATA_LOG_DIR=/data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ZOO_LOG_DIR=/log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…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1C6E8-6088-903A-17C3-92B58633D08E}"/>
              </a:ext>
            </a:extLst>
          </p:cNvPr>
          <p:cNvSpPr txBox="1"/>
          <p:nvPr/>
        </p:nvSpPr>
        <p:spPr>
          <a:xfrm>
            <a:off x="7965610" y="4939826"/>
            <a:ext cx="2970685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ZOO_CONF_DIR=/conf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dataLogDir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ZOO_LOG_DIR=/log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…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19" name="Picture 2" descr="gomplate logo">
            <a:extLst>
              <a:ext uri="{FF2B5EF4-FFF2-40B4-BE49-F238E27FC236}">
                <a16:creationId xmlns:a16="http://schemas.microsoft.com/office/drawing/2014/main" id="{7E6AE669-1BA4-4C51-9496-F737AC48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84" y="4343050"/>
            <a:ext cx="1924953" cy="4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화살표: 위로 굽음 12">
            <a:extLst>
              <a:ext uri="{FF2B5EF4-FFF2-40B4-BE49-F238E27FC236}">
                <a16:creationId xmlns:a16="http://schemas.microsoft.com/office/drawing/2014/main" id="{E6F7ED96-A1F5-075B-8116-6D3548F00FE7}"/>
              </a:ext>
            </a:extLst>
          </p:cNvPr>
          <p:cNvSpPr/>
          <p:nvPr/>
        </p:nvSpPr>
        <p:spPr>
          <a:xfrm rot="5400000">
            <a:off x="5219541" y="4178223"/>
            <a:ext cx="663230" cy="329655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5671854-0A1D-D73F-D2DA-ACCF3BF795AE}"/>
              </a:ext>
            </a:extLst>
          </p:cNvPr>
          <p:cNvSpPr/>
          <p:nvPr/>
        </p:nvSpPr>
        <p:spPr>
          <a:xfrm>
            <a:off x="7926973" y="1790960"/>
            <a:ext cx="809196" cy="32965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10C3EDD-3F70-636D-64E4-DD766E9E3CCE}"/>
              </a:ext>
            </a:extLst>
          </p:cNvPr>
          <p:cNvSpPr/>
          <p:nvPr/>
        </p:nvSpPr>
        <p:spPr>
          <a:xfrm>
            <a:off x="2691711" y="2189432"/>
            <a:ext cx="2610092" cy="32965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톱니 모양의 오른쪽 22">
            <a:extLst>
              <a:ext uri="{FF2B5EF4-FFF2-40B4-BE49-F238E27FC236}">
                <a16:creationId xmlns:a16="http://schemas.microsoft.com/office/drawing/2014/main" id="{C1385600-4AA7-5BDE-3607-44F5FEE85183}"/>
              </a:ext>
            </a:extLst>
          </p:cNvPr>
          <p:cNvSpPr/>
          <p:nvPr/>
        </p:nvSpPr>
        <p:spPr>
          <a:xfrm rot="10391860">
            <a:off x="5352589" y="2192188"/>
            <a:ext cx="2574366" cy="176854"/>
          </a:xfrm>
          <a:prstGeom prst="notchedRight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474154D-18CC-2F69-2CBC-8395B62B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C3DF41-FA41-428F-144E-303565AB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5" name="Picture 2" descr="gomplate logo">
            <a:extLst>
              <a:ext uri="{FF2B5EF4-FFF2-40B4-BE49-F238E27FC236}">
                <a16:creationId xmlns:a16="http://schemas.microsoft.com/office/drawing/2014/main" id="{C4B7C93C-A163-5DB9-FBA5-A44DC370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76" y="912616"/>
            <a:ext cx="3100326" cy="7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AA340-B691-AFA3-C179-C7BD2CC6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비법 공개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!</a:t>
            </a:r>
            <a:b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transforming key</a:t>
            </a:r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8822-E213-9FA4-EE0F-6C50144BF717}"/>
              </a:ext>
            </a:extLst>
          </p:cNvPr>
          <p:cNvSpPr txBox="1"/>
          <p:nvPr/>
        </p:nvSpPr>
        <p:spPr>
          <a:xfrm>
            <a:off x="838200" y="1751284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echo ${!ZOO_*} | </a:t>
            </a:r>
            <a:r>
              <a:rPr lang="en-US" altLang="ko-KR" b="1" dirty="0" err="1">
                <a:latin typeface="Consolas" panose="020B0609020204030204" pitchFamily="49" charset="0"/>
              </a:rPr>
              <a:t>gomplate</a:t>
            </a:r>
            <a:r>
              <a:rPr lang="en-US" altLang="ko-KR" dirty="0">
                <a:latin typeface="Consolas" panose="020B0609020204030204" pitchFamily="49" charset="0"/>
              </a:rPr>
              <a:t> -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zoo.cfg.tmpl</a:t>
            </a:r>
            <a:r>
              <a:rPr lang="en-US" altLang="ko-KR" dirty="0">
                <a:latin typeface="Consolas" panose="020B0609020204030204" pitchFamily="49" charset="0"/>
              </a:rPr>
              <a:t> -o </a:t>
            </a:r>
            <a:r>
              <a:rPr lang="en-US" altLang="ko-KR" dirty="0" err="1">
                <a:latin typeface="Consolas" panose="020B0609020204030204" pitchFamily="49" charset="0"/>
              </a:rPr>
              <a:t>zoo.cfg</a:t>
            </a:r>
            <a:r>
              <a:rPr lang="en-US" altLang="ko-KR" dirty="0">
                <a:latin typeface="Consolas" panose="020B0609020204030204" pitchFamily="49" charset="0"/>
              </a:rPr>
              <a:t> -d config=stdin: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2B8B9-322C-8139-8065-F50293B02634}"/>
              </a:ext>
            </a:extLst>
          </p:cNvPr>
          <p:cNvSpPr txBox="1"/>
          <p:nvPr/>
        </p:nvSpPr>
        <p:spPr>
          <a:xfrm>
            <a:off x="838200" y="2159266"/>
            <a:ext cx="8795998" cy="1754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dirty="0">
                <a:latin typeface="Consolas" panose="020B0609020204030204" pitchFamily="49" charset="0"/>
              </a:rPr>
              <a:t>{{ range $key := $envs -}}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$value := env.Getenv $key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</a:t>
            </a:r>
            <a:r>
              <a:rPr lang="de-DE" altLang="ko-KR" b="1" dirty="0">
                <a:solidFill>
                  <a:srgbClr val="0070C0"/>
                </a:solidFill>
                <a:latin typeface="Consolas" panose="020B0609020204030204" pitchFamily="49" charset="0"/>
              </a:rPr>
              <a:t>{{ $key = $key | strings.TrimPrefix "ZOO_" }}</a:t>
            </a:r>
          </a:p>
          <a:p>
            <a:r>
              <a:rPr lang="de-DE" altLang="ko-KR" b="1" dirty="0">
                <a:solidFill>
                  <a:srgbClr val="0070C0"/>
                </a:solidFill>
                <a:latin typeface="Consolas" panose="020B0609020204030204" pitchFamily="49" charset="0"/>
              </a:rPr>
              <a:t>  {{ $key = $key | strings.ReplaceAll "_" " " | strings.CamelCase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$key }}={{ $value }} 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{{ end }}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7F23B-A84D-FD14-E587-3869DCC9DD50}"/>
              </a:ext>
            </a:extLst>
          </p:cNvPr>
          <p:cNvSpPr txBox="1"/>
          <p:nvPr/>
        </p:nvSpPr>
        <p:spPr>
          <a:xfrm>
            <a:off x="7791703" y="4966167"/>
            <a:ext cx="2210862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</a:rPr>
              <a:t>confDir</a:t>
            </a:r>
            <a:r>
              <a:rPr lang="en-US" altLang="ko-KR" dirty="0">
                <a:latin typeface="Consolas" panose="020B0609020204030204" pitchFamily="49" charset="0"/>
              </a:rPr>
              <a:t>=/conf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dataLogDir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logDir</a:t>
            </a:r>
            <a:r>
              <a:rPr lang="en-US" altLang="ko-KR" dirty="0">
                <a:latin typeface="Consolas" panose="020B0609020204030204" pitchFamily="49" charset="0"/>
              </a:rPr>
              <a:t>=/log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…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6146" name="Picture 2" descr="Case Style에 대해 알아보자 (Camel Case? Pascal Case? Kebab Case?) | GiraffeWithCode">
            <a:extLst>
              <a:ext uri="{FF2B5EF4-FFF2-40B4-BE49-F238E27FC236}">
                <a16:creationId xmlns:a16="http://schemas.microsoft.com/office/drawing/2014/main" id="{7840F927-5F64-3734-B9F7-CF6E299D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998468"/>
            <a:ext cx="4106625" cy="28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F794B-05BA-3220-7EA0-65B11330B31D}"/>
              </a:ext>
            </a:extLst>
          </p:cNvPr>
          <p:cNvSpPr txBox="1"/>
          <p:nvPr/>
        </p:nvSpPr>
        <p:spPr>
          <a:xfrm>
            <a:off x="3157556" y="6025253"/>
            <a:ext cx="17395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ko-KR" sz="1000" b="0" i="0" dirty="0">
                <a:solidFill>
                  <a:srgbClr val="000000"/>
                </a:solidFill>
                <a:effectLst/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Artwork by @allison_horst</a:t>
            </a:r>
            <a:endParaRPr lang="ko-KR" altLang="en-US" sz="1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C5B4A-F4FC-BC41-2884-239930645DD5}"/>
              </a:ext>
            </a:extLst>
          </p:cNvPr>
          <p:cNvSpPr txBox="1"/>
          <p:nvPr/>
        </p:nvSpPr>
        <p:spPr>
          <a:xfrm>
            <a:off x="7791703" y="4966167"/>
            <a:ext cx="2210862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confDir</a:t>
            </a:r>
            <a:r>
              <a:rPr lang="en-US" altLang="ko-KR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=/conf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dataLogDir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logDir</a:t>
            </a:r>
            <a:r>
              <a:rPr lang="en-US" altLang="ko-KR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=/log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…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9F4C4-3FCC-F09C-DA84-D6509CCD4BA6}"/>
              </a:ext>
            </a:extLst>
          </p:cNvPr>
          <p:cNvSpPr txBox="1"/>
          <p:nvPr/>
        </p:nvSpPr>
        <p:spPr>
          <a:xfrm>
            <a:off x="8400174" y="4575915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Still, garbage…</a:t>
            </a:r>
            <a:endParaRPr lang="ko-KR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화살표: 위로 굽음 6">
            <a:extLst>
              <a:ext uri="{FF2B5EF4-FFF2-40B4-BE49-F238E27FC236}">
                <a16:creationId xmlns:a16="http://schemas.microsoft.com/office/drawing/2014/main" id="{BC0AF952-23F1-9150-E55D-234717A24CA7}"/>
              </a:ext>
            </a:extLst>
          </p:cNvPr>
          <p:cNvSpPr/>
          <p:nvPr/>
        </p:nvSpPr>
        <p:spPr>
          <a:xfrm rot="10800000" flipH="1">
            <a:off x="7640938" y="4548442"/>
            <a:ext cx="649345" cy="329655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 descr="gomplate logo">
            <a:extLst>
              <a:ext uri="{FF2B5EF4-FFF2-40B4-BE49-F238E27FC236}">
                <a16:creationId xmlns:a16="http://schemas.microsoft.com/office/drawing/2014/main" id="{E8772F70-73B6-DB85-75FA-8A84FDC2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84" y="4341918"/>
            <a:ext cx="1924953" cy="4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화살표: 위로 굽음 14">
            <a:extLst>
              <a:ext uri="{FF2B5EF4-FFF2-40B4-BE49-F238E27FC236}">
                <a16:creationId xmlns:a16="http://schemas.microsoft.com/office/drawing/2014/main" id="{EDC99EA4-B41D-D3DA-2E87-F382D4076298}"/>
              </a:ext>
            </a:extLst>
          </p:cNvPr>
          <p:cNvSpPr/>
          <p:nvPr/>
        </p:nvSpPr>
        <p:spPr>
          <a:xfrm rot="5400000">
            <a:off x="5219541" y="4177091"/>
            <a:ext cx="663230" cy="329655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5FEF75-8D13-007D-062D-31BB5E2A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D0E47764-128D-E279-741E-CA5ECFA0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118E6-9B0D-C843-A608-2D8AF160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발표자에 대해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403507-6A50-CAD6-5844-70C6D659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현역 개발자</a:t>
            </a:r>
            <a:r>
              <a:rPr lang="en-US" altLang="ko-KR" dirty="0"/>
              <a:t>!</a:t>
            </a:r>
          </a:p>
          <a:p>
            <a:pPr lvl="1"/>
            <a:r>
              <a:rPr lang="en-US" altLang="ko-KR" dirty="0"/>
              <a:t>… </a:t>
            </a:r>
            <a:r>
              <a:rPr lang="ko-KR" altLang="en-US" dirty="0"/>
              <a:t>라고 주장하고 있음</a:t>
            </a:r>
            <a:endParaRPr lang="en-US" altLang="ko-KR" dirty="0"/>
          </a:p>
          <a:p>
            <a:r>
              <a:rPr lang="ko-KR" altLang="en-US" dirty="0"/>
              <a:t>컴퓨터 정보통신 공학 박사</a:t>
            </a:r>
            <a:endParaRPr lang="en-US" altLang="ko-KR" dirty="0"/>
          </a:p>
          <a:p>
            <a:pPr lvl="1"/>
            <a:r>
              <a:rPr lang="ko-KR" altLang="en-US" dirty="0"/>
              <a:t>네트워크 </a:t>
            </a:r>
            <a:r>
              <a:rPr lang="ko-KR" altLang="en-US" dirty="0" err="1"/>
              <a:t>모빌리티</a:t>
            </a:r>
            <a:r>
              <a:rPr lang="ko-KR" altLang="en-US" dirty="0"/>
              <a:t> </a:t>
            </a:r>
            <a:r>
              <a:rPr lang="en-US" altLang="ko-KR" dirty="0"/>
              <a:t>… IETF NEMO WG … </a:t>
            </a:r>
            <a:r>
              <a:rPr lang="ko-KR" altLang="en-US" dirty="0"/>
              <a:t>폭파됨</a:t>
            </a:r>
            <a:endParaRPr lang="en-US" altLang="ko-KR" dirty="0"/>
          </a:p>
          <a:p>
            <a:r>
              <a:rPr lang="ko-KR" altLang="en-US" dirty="0" err="1"/>
              <a:t>스피타</a:t>
            </a:r>
            <a:r>
              <a:rPr lang="ko-KR" altLang="en-US" dirty="0"/>
              <a:t> 주식회사</a:t>
            </a:r>
            <a:endParaRPr lang="en-US" altLang="ko-KR" dirty="0"/>
          </a:p>
          <a:p>
            <a:pPr lvl="1"/>
            <a:r>
              <a:rPr lang="ko-KR" altLang="en-US" dirty="0"/>
              <a:t>카프카 모니터링</a:t>
            </a:r>
            <a:r>
              <a:rPr lang="en-US" altLang="ko-KR" dirty="0"/>
              <a:t>/</a:t>
            </a:r>
            <a:r>
              <a:rPr lang="ko-KR" altLang="en-US" dirty="0"/>
              <a:t>관리</a:t>
            </a:r>
            <a:r>
              <a:rPr lang="en-US" altLang="ko-KR" dirty="0"/>
              <a:t>/</a:t>
            </a:r>
            <a:r>
              <a:rPr lang="ko-KR" altLang="en-US" dirty="0"/>
              <a:t>운영 도구 개발</a:t>
            </a:r>
            <a:r>
              <a:rPr lang="en-US" altLang="ko-KR" dirty="0"/>
              <a:t>/</a:t>
            </a:r>
            <a:r>
              <a:rPr lang="ko-KR" altLang="en-US" dirty="0"/>
              <a:t>공급</a:t>
            </a:r>
            <a:endParaRPr lang="en-US" altLang="ko-KR" dirty="0"/>
          </a:p>
          <a:p>
            <a:pPr lvl="1"/>
            <a:r>
              <a:rPr lang="ko-KR" altLang="en-US" dirty="0"/>
              <a:t>카프카 관련 전문 기술지원 서비스 제공</a:t>
            </a:r>
            <a:endParaRPr lang="en-US" altLang="ko-KR" dirty="0"/>
          </a:p>
          <a:p>
            <a:r>
              <a:rPr lang="en-US" altLang="ko-KR" dirty="0"/>
              <a:t>CCAAK, CCDAK since 2020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E1E64B-F9B2-33FA-56E7-3B50058F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11E8D8-B1B5-6E51-D508-5CA26FF4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22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AA340-B691-AFA3-C179-C7BD2CC6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비법 공개</a:t>
            </a: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!</a:t>
            </a:r>
            <a:b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altLang="ko-KR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blacklist</a:t>
            </a:r>
            <a:endParaRPr lang="ko-KR" altLang="en-US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18822-E213-9FA4-EE0F-6C50144BF717}"/>
              </a:ext>
            </a:extLst>
          </p:cNvPr>
          <p:cNvSpPr txBox="1"/>
          <p:nvPr/>
        </p:nvSpPr>
        <p:spPr>
          <a:xfrm>
            <a:off x="838200" y="1751284"/>
            <a:ext cx="89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echo ${!ZOO_*} | </a:t>
            </a:r>
            <a:r>
              <a:rPr lang="en-US" altLang="ko-KR" b="1" dirty="0" err="1">
                <a:latin typeface="Consolas" panose="020B0609020204030204" pitchFamily="49" charset="0"/>
              </a:rPr>
              <a:t>gomplate</a:t>
            </a:r>
            <a:r>
              <a:rPr lang="en-US" altLang="ko-KR" dirty="0">
                <a:latin typeface="Consolas" panose="020B0609020204030204" pitchFamily="49" charset="0"/>
              </a:rPr>
              <a:t> -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 </a:t>
            </a:r>
            <a:r>
              <a:rPr lang="en-US" altLang="ko-KR" dirty="0" err="1">
                <a:latin typeface="Consolas" panose="020B0609020204030204" pitchFamily="49" charset="0"/>
              </a:rPr>
              <a:t>zoo.cfg.tmpl</a:t>
            </a:r>
            <a:r>
              <a:rPr lang="en-US" altLang="ko-KR" dirty="0">
                <a:latin typeface="Consolas" panose="020B0609020204030204" pitchFamily="49" charset="0"/>
              </a:rPr>
              <a:t> -o </a:t>
            </a:r>
            <a:r>
              <a:rPr lang="en-US" altLang="ko-KR" dirty="0" err="1">
                <a:latin typeface="Consolas" panose="020B0609020204030204" pitchFamily="49" charset="0"/>
              </a:rPr>
              <a:t>zoo.cfg</a:t>
            </a:r>
            <a:r>
              <a:rPr lang="en-US" altLang="ko-KR" dirty="0">
                <a:latin typeface="Consolas" panose="020B0609020204030204" pitchFamily="49" charset="0"/>
              </a:rPr>
              <a:t> -d config=stdin: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2B8B9-322C-8139-8065-F50293B02634}"/>
              </a:ext>
            </a:extLst>
          </p:cNvPr>
          <p:cNvSpPr txBox="1"/>
          <p:nvPr/>
        </p:nvSpPr>
        <p:spPr>
          <a:xfrm>
            <a:off x="838200" y="2159266"/>
            <a:ext cx="8795998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b="1" dirty="0">
                <a:solidFill>
                  <a:srgbClr val="0070C0"/>
                </a:solidFill>
                <a:latin typeface="Consolas" panose="020B0609020204030204" pitchFamily="49" charset="0"/>
              </a:rPr>
              <a:t>{{ $blacklist := coll.Slice "ZOO_LOG_DIR" "ZOO_CONF_DIR"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{{ range $key := $envs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</a:t>
            </a:r>
            <a:r>
              <a:rPr lang="en-US" altLang="ko-KR" b="1" dirty="0">
                <a:solidFill>
                  <a:srgbClr val="0070C0"/>
                </a:solidFill>
                <a:latin typeface="Consolas" panose="020B0609020204030204" pitchFamily="49" charset="0"/>
              </a:rPr>
              <a:t>{{ if has $</a:t>
            </a:r>
            <a:r>
              <a:rPr lang="de-DE" altLang="ko-KR" b="1" dirty="0">
                <a:solidFill>
                  <a:srgbClr val="0070C0"/>
                </a:solidFill>
                <a:latin typeface="Consolas" panose="020B0609020204030204" pitchFamily="49" charset="0"/>
              </a:rPr>
              <a:t>blacklist</a:t>
            </a:r>
            <a:r>
              <a:rPr lang="en-US" altLang="ko-KR" b="1" dirty="0">
                <a:solidFill>
                  <a:srgbClr val="0070C0"/>
                </a:solidFill>
                <a:latin typeface="Consolas" panose="020B0609020204030204" pitchFamily="49" charset="0"/>
              </a:rPr>
              <a:t> $key }}{{ continue }}{{ end }}</a:t>
            </a:r>
            <a:endParaRPr lang="de-DE" altLang="ko-KR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de-DE" altLang="ko-KR" dirty="0">
                <a:latin typeface="Consolas" panose="020B0609020204030204" pitchFamily="49" charset="0"/>
              </a:rPr>
              <a:t>  {{ $value := env.Getenv $key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$key = $key | strings.TrimPrefix "ZOO_"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$key = $key | strings.ReplaceAll "_" " " | strings.</a:t>
            </a:r>
            <a:r>
              <a:rPr lang="de-DE" altLang="ko-KR" dirty="0">
                <a:solidFill>
                  <a:schemeClr val="tx1"/>
                </a:solidFill>
                <a:latin typeface="Consolas" panose="020B0609020204030204" pitchFamily="49" charset="0"/>
              </a:rPr>
              <a:t>CamelCase</a:t>
            </a:r>
            <a:r>
              <a:rPr lang="de-DE" altLang="ko-KR" dirty="0">
                <a:latin typeface="Consolas" panose="020B0609020204030204" pitchFamily="49" charset="0"/>
              </a:rPr>
              <a:t>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  {{ $key }}={{ $value }}</a:t>
            </a:r>
          </a:p>
          <a:p>
            <a:r>
              <a:rPr lang="de-DE" altLang="ko-KR" dirty="0">
                <a:latin typeface="Consolas" panose="020B0609020204030204" pitchFamily="49" charset="0"/>
              </a:rPr>
              <a:t>{{ end }}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14" name="화살표: 위로 굽음 13">
            <a:extLst>
              <a:ext uri="{FF2B5EF4-FFF2-40B4-BE49-F238E27FC236}">
                <a16:creationId xmlns:a16="http://schemas.microsoft.com/office/drawing/2014/main" id="{8E5D5BD3-9FF8-AFF1-CB2E-6B831D1440C0}"/>
              </a:ext>
            </a:extLst>
          </p:cNvPr>
          <p:cNvSpPr/>
          <p:nvPr/>
        </p:nvSpPr>
        <p:spPr>
          <a:xfrm rot="10800000" flipH="1">
            <a:off x="7640938" y="5109036"/>
            <a:ext cx="649345" cy="329655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383961-4660-0034-B8D1-F098E2049678}"/>
              </a:ext>
            </a:extLst>
          </p:cNvPr>
          <p:cNvSpPr txBox="1"/>
          <p:nvPr/>
        </p:nvSpPr>
        <p:spPr>
          <a:xfrm>
            <a:off x="7965610" y="5499288"/>
            <a:ext cx="2210862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</a:rPr>
              <a:t>dataDir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dataLogDir</a:t>
            </a:r>
            <a:r>
              <a:rPr lang="en-US" altLang="ko-KR" dirty="0">
                <a:latin typeface="Consolas" panose="020B0609020204030204" pitchFamily="49" charset="0"/>
              </a:rPr>
              <a:t>=/data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…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19" name="Picture 2" descr="gomplate logo">
            <a:extLst>
              <a:ext uri="{FF2B5EF4-FFF2-40B4-BE49-F238E27FC236}">
                <a16:creationId xmlns:a16="http://schemas.microsoft.com/office/drawing/2014/main" id="{7E6AE669-1BA4-4C51-9496-F737AC48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84" y="4902512"/>
            <a:ext cx="1924953" cy="4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화살표: 위로 굽음 12">
            <a:extLst>
              <a:ext uri="{FF2B5EF4-FFF2-40B4-BE49-F238E27FC236}">
                <a16:creationId xmlns:a16="http://schemas.microsoft.com/office/drawing/2014/main" id="{E6F7ED96-A1F5-075B-8116-6D3548F00FE7}"/>
              </a:ext>
            </a:extLst>
          </p:cNvPr>
          <p:cNvSpPr/>
          <p:nvPr/>
        </p:nvSpPr>
        <p:spPr>
          <a:xfrm rot="5400000">
            <a:off x="5219541" y="4737685"/>
            <a:ext cx="663230" cy="329655"/>
          </a:xfrm>
          <a:prstGeom prst="bent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26CF4-D0BE-D9F0-4028-6CE74AD809EB}"/>
              </a:ext>
            </a:extLst>
          </p:cNvPr>
          <p:cNvSpPr txBox="1"/>
          <p:nvPr/>
        </p:nvSpPr>
        <p:spPr>
          <a:xfrm>
            <a:off x="838200" y="5807064"/>
            <a:ext cx="6272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★ </a:t>
            </a:r>
            <a:r>
              <a:rPr lang="ko-KR" altLang="en-US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새로운 설정 항목이 추가 되어도 코드 변경 없이 설정 파일을 자동으로 생성할 수 있음</a:t>
            </a:r>
            <a:r>
              <a:rPr lang="en-US" altLang="ko-KR" sz="14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!</a:t>
            </a:r>
            <a:endParaRPr lang="ko-KR" altLang="en-US" sz="1400" i="1" dirty="0">
              <a:solidFill>
                <a:srgbClr val="FF0000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89AD4F4-AD8A-538D-0891-EF604CFF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54760D-3338-23B5-2688-3E0E3DB3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52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006219-49E0-08A2-C0C8-4D357FEC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남아 있는 비밀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en-US" altLang="ko-KR" dirty="0"/>
              <a:t>finding pattern and exercises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AE90ED-A281-5635-E384-0CB2BE721C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err="1"/>
              <a:t>주키퍼</a:t>
            </a:r>
            <a:r>
              <a:rPr lang="ko-KR" altLang="en-US" dirty="0"/>
              <a:t> 설정은 </a:t>
            </a:r>
            <a:r>
              <a:rPr lang="en-US" altLang="ko-KR" dirty="0"/>
              <a:t>2</a:t>
            </a:r>
            <a:r>
              <a:rPr lang="ko-KR" altLang="en-US" dirty="0"/>
              <a:t>가지 형태</a:t>
            </a:r>
            <a:endParaRPr lang="en-US" altLang="ko-KR" dirty="0"/>
          </a:p>
          <a:p>
            <a:pPr lvl="1"/>
            <a:r>
              <a:rPr lang="en-US" altLang="ko-KR" dirty="0"/>
              <a:t>camelCase</a:t>
            </a:r>
          </a:p>
          <a:p>
            <a:pPr lvl="1"/>
            <a:r>
              <a:rPr lang="en-US" altLang="ko-KR" dirty="0" err="1"/>
              <a:t>camelCase.camelCase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애플리케이션마다 각각의 설정 파일 형태가 있음</a:t>
            </a:r>
            <a:endParaRPr lang="en-US" altLang="ko-KR" dirty="0"/>
          </a:p>
          <a:p>
            <a:pPr lvl="1"/>
            <a:r>
              <a:rPr lang="en-US" altLang="ko-KR" dirty="0" err="1"/>
              <a:t>yaml</a:t>
            </a:r>
            <a:endParaRPr lang="en-US" altLang="ko-KR" dirty="0"/>
          </a:p>
          <a:p>
            <a:pPr lvl="1"/>
            <a:r>
              <a:rPr lang="en-US" altLang="ko-KR" dirty="0" err="1"/>
              <a:t>json</a:t>
            </a:r>
            <a:endParaRPr lang="en-US" altLang="ko-KR" dirty="0"/>
          </a:p>
          <a:p>
            <a:pPr lvl="1"/>
            <a:r>
              <a:rPr lang="en-US" altLang="ko-KR" dirty="0" err="1"/>
              <a:t>toml</a:t>
            </a:r>
            <a:endParaRPr lang="en-US" altLang="ko-KR" dirty="0"/>
          </a:p>
          <a:p>
            <a:pPr lvl="1"/>
            <a:r>
              <a:rPr lang="en-US" altLang="ko-KR" dirty="0"/>
              <a:t>…</a:t>
            </a:r>
          </a:p>
        </p:txBody>
      </p:sp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108C7121-32D5-0BA9-ADD5-E78C0B531D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8886037"/>
              </p:ext>
            </p:extLst>
          </p:nvPr>
        </p:nvGraphicFramePr>
        <p:xfrm>
          <a:off x="838200" y="1825625"/>
          <a:ext cx="5181600" cy="31497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2454">
                  <a:extLst>
                    <a:ext uri="{9D8B030D-6E8A-4147-A177-3AD203B41FA5}">
                      <a16:colId xmlns:a16="http://schemas.microsoft.com/office/drawing/2014/main" val="1593902861"/>
                    </a:ext>
                  </a:extLst>
                </a:gridCol>
                <a:gridCol w="2209146">
                  <a:extLst>
                    <a:ext uri="{9D8B030D-6E8A-4147-A177-3AD203B41FA5}">
                      <a16:colId xmlns:a16="http://schemas.microsoft.com/office/drawing/2014/main" val="3216932310"/>
                    </a:ext>
                  </a:extLst>
                </a:gridCol>
              </a:tblGrid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Container env vars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/>
                        <a:t>zoo.cfg</a:t>
                      </a:r>
                      <a:r>
                        <a:rPr lang="en-US" altLang="ko-KR" sz="1200" dirty="0"/>
                        <a:t> config name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876242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ZOO_TICK_TIME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tickTime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709334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ZOO_INIT_LIMIT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initLimit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05632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ZOO_SYNC_LIMIT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syncLimit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92758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ZOO_MAX_CLIENT_CNXNS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maxClientCnxns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21440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ZOO_STANDALONE_ENABLED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0070C0"/>
                          </a:solidFill>
                        </a:rPr>
                        <a:t>standaloneEnabled </a:t>
                      </a:r>
                      <a:endParaRPr lang="ko-KR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22831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ZOO_ADMINSERVER_ENABLED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admin.enableServer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15702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ZOO_AUTOPURGE_PURGEINTERVAL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autoPurge.purgeInterval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78954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ZOO_AUTOPURGE_SNAPRETAINCOUNT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autoPurge.snapRetainCount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01959"/>
                  </a:ext>
                </a:extLst>
              </a:tr>
              <a:tr h="318382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ZOO_4LW_COMMANDS_WHITELIST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>
                          <a:solidFill>
                            <a:srgbClr val="FF0000"/>
                          </a:solidFill>
                        </a:rPr>
                        <a:t>4lw.commands.whitelist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61610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latinLnBrk="1"/>
                      <a:r>
                        <a:rPr lang="de-DE" altLang="ko-KR" sz="1200" dirty="0"/>
                        <a:t>...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i="1" dirty="0"/>
                        <a:t>…</a:t>
                      </a:r>
                      <a:endParaRPr lang="ko-KR" alt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5281"/>
                  </a:ext>
                </a:extLst>
              </a:tr>
            </a:tbl>
          </a:graphicData>
        </a:graphic>
      </p:graphicFrame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0478152-63A7-8842-0D56-74AA5CD9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070FCA9-8DD2-4041-382A-63261F29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07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21B928-D8AD-5CB8-4D8E-0308849C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비고</a:t>
            </a:r>
            <a:r>
              <a:rPr lang="en-US" altLang="ko-KR" dirty="0"/>
              <a:t>) </a:t>
            </a:r>
            <a:r>
              <a:rPr lang="ko-KR" altLang="en-US" dirty="0" err="1"/>
              <a:t>헬름</a:t>
            </a:r>
            <a:br>
              <a:rPr lang="en-US" altLang="ko-KR" dirty="0"/>
            </a:br>
            <a:r>
              <a:rPr lang="ko-KR" altLang="en-US" dirty="0" err="1"/>
              <a:t>쿠버네티스</a:t>
            </a:r>
            <a:r>
              <a:rPr lang="ko-KR" altLang="en-US" dirty="0"/>
              <a:t> 패키지 매니저</a:t>
            </a:r>
          </a:p>
        </p:txBody>
      </p:sp>
      <p:pic>
        <p:nvPicPr>
          <p:cNvPr id="5124" name="Picture 4" descr="The Ultimate Guide to Helm Charts | Rafay">
            <a:extLst>
              <a:ext uri="{FF2B5EF4-FFF2-40B4-BE49-F238E27FC236}">
                <a16:creationId xmlns:a16="http://schemas.microsoft.com/office/drawing/2014/main" id="{854A8CF3-3691-F0CC-408F-F7CC6A639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62981"/>
            <a:ext cx="97536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A3BCBA4-5FB2-27FB-C5C8-BA6AE116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B99F47-180D-C5BE-4DB8-D0A5DF0B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2050" name="Picture 2" descr="쿠버네티스(kubernetes)와 가까워지기 - Helm 이란?">
            <a:extLst>
              <a:ext uri="{FF2B5EF4-FFF2-40B4-BE49-F238E27FC236}">
                <a16:creationId xmlns:a16="http://schemas.microsoft.com/office/drawing/2014/main" id="{AA3F2558-7429-21B2-0FC7-57FB5E9A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9" y="320826"/>
            <a:ext cx="5800357" cy="17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1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2802F-9B3B-08D7-B7A7-C5193101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비고</a:t>
            </a:r>
            <a:r>
              <a:rPr lang="en-US" altLang="ko-KR" dirty="0"/>
              <a:t>) helm </a:t>
            </a:r>
            <a:r>
              <a:rPr lang="ko-KR" altLang="en-US" dirty="0"/>
              <a:t>템플릿</a:t>
            </a:r>
            <a:br>
              <a:rPr lang="en-US" altLang="ko-KR" dirty="0"/>
            </a:br>
            <a:r>
              <a:rPr lang="en-US" altLang="ko-KR" dirty="0"/>
              <a:t>nginx</a:t>
            </a:r>
            <a:r>
              <a:rPr lang="ko-KR" altLang="en-US" dirty="0"/>
              <a:t> </a:t>
            </a:r>
            <a:r>
              <a:rPr lang="en-US" altLang="ko-KR" dirty="0"/>
              <a:t>helm chart by </a:t>
            </a:r>
            <a:r>
              <a:rPr lang="en-US" altLang="ko-KR" dirty="0" err="1"/>
              <a:t>bitnami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EF8BBAB-76A2-3341-C121-F9C259F36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19866"/>
            <a:ext cx="5181600" cy="297886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2FD19-7101-6C96-017A-DA58F7389374}"/>
              </a:ext>
            </a:extLst>
          </p:cNvPr>
          <p:cNvSpPr txBox="1"/>
          <p:nvPr/>
        </p:nvSpPr>
        <p:spPr>
          <a:xfrm>
            <a:off x="838200" y="20070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https://artifacthub.io/packages/helm/bitnami/nginx</a:t>
            </a:r>
          </a:p>
        </p:txBody>
      </p:sp>
      <p:pic>
        <p:nvPicPr>
          <p:cNvPr id="14" name="내용 개체 틀 13">
            <a:extLst>
              <a:ext uri="{FF2B5EF4-FFF2-40B4-BE49-F238E27FC236}">
                <a16:creationId xmlns:a16="http://schemas.microsoft.com/office/drawing/2014/main" id="{9E825704-8361-FEC0-EB98-D91ABF857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064831"/>
            <a:ext cx="5181600" cy="288893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61DC3B-9DBE-360E-3F88-01DF4A8E4666}"/>
              </a:ext>
            </a:extLst>
          </p:cNvPr>
          <p:cNvSpPr txBox="1"/>
          <p:nvPr/>
        </p:nvSpPr>
        <p:spPr>
          <a:xfrm>
            <a:off x="838200" y="2650534"/>
            <a:ext cx="2174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values.yaml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9A8E7-EFB7-8E8A-FA15-4FEB1E188868}"/>
              </a:ext>
            </a:extLst>
          </p:cNvPr>
          <p:cNvSpPr txBox="1"/>
          <p:nvPr/>
        </p:nvSpPr>
        <p:spPr>
          <a:xfrm>
            <a:off x="6172200" y="2650534"/>
            <a:ext cx="2174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deployment.yaml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7170" name="Picture 2" descr="Bitnami: Packaged Applications for Any Platform - Cloud, Container, Virtual  Machine">
            <a:extLst>
              <a:ext uri="{FF2B5EF4-FFF2-40B4-BE49-F238E27FC236}">
                <a16:creationId xmlns:a16="http://schemas.microsoft.com/office/drawing/2014/main" id="{7F775745-4B45-5277-8F2A-3B4B1440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73" y="641420"/>
            <a:ext cx="2518200" cy="13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BD08957-7ED6-F176-B554-433DD381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7154EB-EC48-8E0E-3D86-45510765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3C735-BD54-5405-DFC6-1860FAF787D9}"/>
              </a:ext>
            </a:extLst>
          </p:cNvPr>
          <p:cNvSpPr txBox="1"/>
          <p:nvPr/>
        </p:nvSpPr>
        <p:spPr>
          <a:xfrm>
            <a:off x="3836407" y="6154321"/>
            <a:ext cx="4519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★ </a:t>
            </a:r>
            <a:r>
              <a:rPr lang="en-US" altLang="ko-KR" sz="1600" i="1" dirty="0" err="1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gomplate</a:t>
            </a:r>
            <a:r>
              <a:rPr lang="ko-KR" altLang="en-US" sz="16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와 템플릿 문법이 유사함</a:t>
            </a:r>
            <a:r>
              <a:rPr lang="en-US" altLang="ko-KR" sz="16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… 90% </a:t>
            </a:r>
            <a:r>
              <a:rPr lang="ko-KR" altLang="en-US" sz="16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이상</a:t>
            </a:r>
            <a:r>
              <a:rPr lang="en-US" altLang="ko-KR" sz="16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??</a:t>
            </a:r>
            <a:r>
              <a:rPr lang="ko-KR" altLang="en-US" sz="1600" i="1" dirty="0">
                <a:solidFill>
                  <a:srgbClr val="FF000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96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30A08-0174-C949-2A1A-9973812F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Any comments</a:t>
            </a:r>
            <a:br>
              <a:rPr lang="en-US" altLang="ko-KR" dirty="0"/>
            </a:br>
            <a:r>
              <a:rPr lang="en-US" altLang="ko-KR" dirty="0"/>
              <a:t>and questions?</a:t>
            </a:r>
            <a:endParaRPr lang="ko-KR" altLang="en-US" dirty="0"/>
          </a:p>
        </p:txBody>
      </p:sp>
      <p:pic>
        <p:nvPicPr>
          <p:cNvPr id="10242" name="Picture 2" descr="Bismarck Public Schools / Homepage">
            <a:extLst>
              <a:ext uri="{FF2B5EF4-FFF2-40B4-BE49-F238E27FC236}">
                <a16:creationId xmlns:a16="http://schemas.microsoft.com/office/drawing/2014/main" id="{B3D33CEC-1A5C-F7A7-ED79-D352DE6B80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82031"/>
            <a:ext cx="4762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7D19DC1-7FDF-9EE2-B43F-8516DBD4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099ACB-6D97-EDD3-5AB9-FBD9D050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199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7CB0C6-C8CC-74B8-3CDD-BC3D7F3C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 are hiring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1210F9-9D15-7317-DFAF-B0CD4C7D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Apache Kafka professional service</a:t>
            </a:r>
          </a:p>
          <a:p>
            <a:r>
              <a:rPr lang="en-US" altLang="ko-KR" dirty="0"/>
              <a:t>Apache Kafka mgmt./monitor solution</a:t>
            </a:r>
          </a:p>
          <a:p>
            <a:r>
              <a:rPr lang="en-US" altLang="ko-KR" dirty="0"/>
              <a:t>Java spring, </a:t>
            </a:r>
            <a:r>
              <a:rPr lang="en-US" altLang="ko-KR" dirty="0" err="1"/>
              <a:t>golang</a:t>
            </a:r>
            <a:r>
              <a:rPr lang="en-US" altLang="ko-KR" dirty="0"/>
              <a:t>, react.js, helm …</a:t>
            </a:r>
          </a:p>
          <a:p>
            <a:r>
              <a:rPr lang="en-US" altLang="ko-KR" dirty="0"/>
              <a:t>container, k8s, </a:t>
            </a:r>
            <a:r>
              <a:rPr lang="en-US" altLang="ko-KR" dirty="0" err="1"/>
              <a:t>vm</a:t>
            </a:r>
            <a:r>
              <a:rPr lang="en-US" altLang="ko-KR" dirty="0"/>
              <a:t>, bare-metal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F5839E-DFA0-ECFD-2A36-389054A8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5A6574-5611-B5B7-2939-831801A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1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EB01A-BD8A-8A93-9DC5-A9BA8A5B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오늘의 발표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E6B6B8-466E-33E9-BF5E-9B6F5814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컨테이너 설정 주입</a:t>
            </a:r>
            <a:endParaRPr lang="en-US" altLang="ko-KR" dirty="0"/>
          </a:p>
          <a:p>
            <a:pPr lvl="1"/>
            <a:r>
              <a:rPr lang="ko-KR" altLang="en-US" dirty="0"/>
              <a:t>컨테이너 실행 시 설정을 효과적으로 주입하고</a:t>
            </a:r>
            <a:endParaRPr lang="en-US" altLang="ko-KR" dirty="0"/>
          </a:p>
          <a:p>
            <a:pPr lvl="1"/>
            <a:r>
              <a:rPr lang="ko-KR" altLang="en-US" dirty="0"/>
              <a:t>주입된 설정을 이용하여 애플리케이션에 필요한 설정 파일을 생성</a:t>
            </a:r>
            <a:endParaRPr lang="en-US" altLang="ko-KR" dirty="0"/>
          </a:p>
          <a:p>
            <a:r>
              <a:rPr lang="ko-KR" altLang="en-US" dirty="0"/>
              <a:t>일반적인 접근 방법의 예제</a:t>
            </a:r>
            <a:endParaRPr lang="en-US" altLang="ko-KR" dirty="0"/>
          </a:p>
          <a:p>
            <a:r>
              <a:rPr lang="en-US" altLang="ko-KR" dirty="0" err="1"/>
              <a:t>gomplate</a:t>
            </a:r>
            <a:endParaRPr lang="en-US" altLang="ko-KR" dirty="0"/>
          </a:p>
          <a:p>
            <a:r>
              <a:rPr lang="ko-KR" altLang="en-US" dirty="0"/>
              <a:t>비법 공개</a:t>
            </a:r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177127-80E8-0679-E2C7-6E514A91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2023/7/3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D010FBD-56CB-2031-0458-F9BD8B35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6" name="Picture 2" descr="gomplate logo">
            <a:extLst>
              <a:ext uri="{FF2B5EF4-FFF2-40B4-BE49-F238E27FC236}">
                <a16:creationId xmlns:a16="http://schemas.microsoft.com/office/drawing/2014/main" id="{93BC8697-596F-4992-09B7-8C48B695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8" y="3526767"/>
            <a:ext cx="2311509" cy="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0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28D2DF-2C42-568C-4FD7-432F7A42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컨테이너에 설정 주입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9AFD3B-EE13-B764-8FB2-493BBFD7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컨테이너 이미지 빌드 시 미리 주입</a:t>
            </a:r>
            <a:endParaRPr lang="en-US" altLang="ko-KR" dirty="0"/>
          </a:p>
          <a:p>
            <a:r>
              <a:rPr lang="ko-KR" altLang="en-US" dirty="0"/>
              <a:t>커맨드라인 파라미터로 전달</a:t>
            </a:r>
            <a:endParaRPr lang="en-US" altLang="ko-KR" dirty="0"/>
          </a:p>
          <a:p>
            <a:r>
              <a:rPr lang="ko-KR" altLang="en-US" dirty="0"/>
              <a:t>환경 변수로 전달</a:t>
            </a:r>
            <a:endParaRPr lang="en-US" altLang="ko-KR" dirty="0"/>
          </a:p>
          <a:p>
            <a:r>
              <a:rPr lang="ko-KR" altLang="en-US" dirty="0"/>
              <a:t>설정 파일 </a:t>
            </a:r>
            <a:r>
              <a:rPr lang="en-US" altLang="ko-KR" dirty="0"/>
              <a:t>volume</a:t>
            </a:r>
            <a:r>
              <a:rPr lang="ko-KR" altLang="en-US" dirty="0"/>
              <a:t> 연결</a:t>
            </a:r>
            <a:endParaRPr lang="en-US" altLang="ko-KR" dirty="0"/>
          </a:p>
          <a:p>
            <a:r>
              <a:rPr lang="en-US" altLang="ko-KR" dirty="0"/>
              <a:t>k8s </a:t>
            </a:r>
            <a:r>
              <a:rPr lang="en-US" altLang="ko-KR" dirty="0" err="1"/>
              <a:t>configmap</a:t>
            </a:r>
            <a:endParaRPr lang="en-US" altLang="ko-KR" dirty="0"/>
          </a:p>
          <a:p>
            <a:pPr lvl="1"/>
            <a:r>
              <a:rPr lang="ko-KR" altLang="en-US" dirty="0"/>
              <a:t>결국은 </a:t>
            </a:r>
            <a:r>
              <a:rPr lang="en-US" altLang="ko-KR" dirty="0"/>
              <a:t>volume </a:t>
            </a:r>
            <a:r>
              <a:rPr lang="de-DE" altLang="ko-KR" dirty="0"/>
              <a:t>or</a:t>
            </a:r>
            <a:r>
              <a:rPr lang="ko-KR" altLang="en-US" dirty="0"/>
              <a:t> 환경 변수 </a:t>
            </a:r>
            <a:r>
              <a:rPr lang="en-US" altLang="ko-KR" dirty="0"/>
              <a:t>or </a:t>
            </a:r>
            <a:r>
              <a:rPr lang="ko-KR" altLang="en-US" dirty="0"/>
              <a:t>커맨드라인 파라미터</a:t>
            </a:r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C4B995-4074-FF40-7349-91330F3A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2B977F-D3F6-65C9-10CF-7076D719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0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F71A5-610D-DC85-4303-051BA0D1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컨테이너 이미지에 미리 주입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1F8CA2-FF09-872E-16C3-A028CD6E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가장 간단한 방법</a:t>
            </a:r>
            <a:endParaRPr lang="en-US" altLang="ko-KR" dirty="0"/>
          </a:p>
          <a:p>
            <a:pPr lvl="1"/>
            <a:r>
              <a:rPr lang="ko-KR" altLang="en-US" dirty="0"/>
              <a:t>애플리케이션 실행에 필요한 설정을 미리 작성하여 컨테이너 파일 시스템에 포함</a:t>
            </a:r>
            <a:endParaRPr lang="en-US" altLang="ko-KR" dirty="0"/>
          </a:p>
          <a:p>
            <a:pPr lvl="1"/>
            <a:r>
              <a:rPr lang="ko-KR" altLang="en-US" dirty="0"/>
              <a:t>여러 환경에서 유연하게 동작해야 하는 애플리케이션에는 부적합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4B9B118-B81F-B2AB-1545-31D5BE61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27" y="3543621"/>
            <a:ext cx="2986756" cy="2347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5B070-4D87-CA7F-D0D4-A1275A8820E3}"/>
              </a:ext>
            </a:extLst>
          </p:cNvPr>
          <p:cNvSpPr txBox="1"/>
          <p:nvPr/>
        </p:nvSpPr>
        <p:spPr>
          <a:xfrm>
            <a:off x="898030" y="5927550"/>
            <a:ext cx="49678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https://www.educative.io/answers/what-is-the-docker-add-command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4DDD0E-D7A2-D4C8-73C4-2BA609D9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02" y="3589569"/>
            <a:ext cx="4211085" cy="25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DC76D8-FF8E-EF6C-4B08-00C3811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9AE726-F90A-F6D4-80C5-23C9740B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91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D691A2-65D6-2912-E301-993F1BC9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커맨드라인 파라미터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63592-F112-F125-07F9-A35A53C53985}"/>
              </a:ext>
            </a:extLst>
          </p:cNvPr>
          <p:cNvSpPr txBox="1"/>
          <p:nvPr/>
        </p:nvSpPr>
        <p:spPr>
          <a:xfrm>
            <a:off x="838201" y="1794929"/>
            <a:ext cx="684982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ko-KR" sz="1600" dirty="0">
                <a:latin typeface="IBM Plex Mono" panose="020B0509050203000203" pitchFamily="49" charset="0"/>
              </a:rPr>
              <a:t>docker run debian:latest printenv HOSTNAME HOME 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5B227-2798-0066-04BE-DC5F0612C9BA}"/>
              </a:ext>
            </a:extLst>
          </p:cNvPr>
          <p:cNvSpPr txBox="1"/>
          <p:nvPr/>
        </p:nvSpPr>
        <p:spPr>
          <a:xfrm>
            <a:off x="838200" y="2621167"/>
            <a:ext cx="3147015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sz="1600" dirty="0">
                <a:latin typeface="IBM Plex Mono" panose="020B0509050203000203" pitchFamily="49" charset="0"/>
              </a:rPr>
              <a:t>version: “3“</a:t>
            </a:r>
          </a:p>
          <a:p>
            <a:r>
              <a:rPr lang="en-US" altLang="ko-KR" sz="1600" dirty="0">
                <a:latin typeface="IBM Plex Mono" panose="020B0509050203000203" pitchFamily="49" charset="0"/>
              </a:rPr>
              <a:t>service:</a:t>
            </a: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</a:t>
            </a:r>
            <a:r>
              <a:rPr lang="de-DE" altLang="ko-KR" sz="1600" dirty="0">
                <a:latin typeface="IBM Plex Mono" panose="020B0509050203000203" pitchFamily="49" charset="0"/>
              </a:rPr>
              <a:t>command-demo </a:t>
            </a:r>
            <a:r>
              <a:rPr lang="en-US" altLang="ko-KR" sz="1600" dirty="0">
                <a:latin typeface="IBM Plex Mono" panose="020B0509050203000203" pitchFamily="49" charset="0"/>
              </a:rPr>
              <a:t>:</a:t>
            </a: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  image: </a:t>
            </a:r>
            <a:r>
              <a:rPr lang="en-US" altLang="ko-KR" sz="1600" dirty="0" err="1">
                <a:latin typeface="IBM Plex Mono" panose="020B0509050203000203" pitchFamily="49" charset="0"/>
              </a:rPr>
              <a:t>debian:latest</a:t>
            </a:r>
            <a:endParaRPr lang="en-US" altLang="ko-KR" sz="1600" dirty="0">
              <a:latin typeface="IBM Plex Mono" panose="020B0509050203000203" pitchFamily="49" charset="0"/>
            </a:endParaRP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  command:</a:t>
            </a: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    - </a:t>
            </a:r>
            <a:r>
              <a:rPr lang="en-US" altLang="ko-KR" sz="1600" dirty="0" err="1">
                <a:latin typeface="IBM Plex Mono" panose="020B0509050203000203" pitchFamily="49" charset="0"/>
              </a:rPr>
              <a:t>printenv</a:t>
            </a:r>
            <a:endParaRPr lang="en-US" altLang="ko-KR" sz="1600" dirty="0">
              <a:latin typeface="IBM Plex Mono" panose="020B0509050203000203" pitchFamily="49" charset="0"/>
            </a:endParaRP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    - HOSTNAME</a:t>
            </a: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    - HOME</a:t>
            </a:r>
          </a:p>
          <a:p>
            <a:r>
              <a:rPr lang="en-US" altLang="ko-KR" sz="1600" dirty="0">
                <a:latin typeface="IBM Plex Mono" panose="020B0509050203000203" pitchFamily="49" charset="0"/>
              </a:rPr>
              <a:t>      - …</a:t>
            </a:r>
            <a:endParaRPr lang="de-DE" altLang="ko-KR" sz="1600" dirty="0">
              <a:latin typeface="IBM Plex Mono" panose="020B0509050203000203" pitchFamily="49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AFC206E-6CB5-847D-29B1-CCA8CAE401B4}"/>
              </a:ext>
            </a:extLst>
          </p:cNvPr>
          <p:cNvSpPr/>
          <p:nvPr/>
        </p:nvSpPr>
        <p:spPr>
          <a:xfrm>
            <a:off x="5011540" y="1794929"/>
            <a:ext cx="2280113" cy="32965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6F4F89E-14B1-D59C-2701-D5D56987D09C}"/>
              </a:ext>
            </a:extLst>
          </p:cNvPr>
          <p:cNvSpPr/>
          <p:nvPr/>
        </p:nvSpPr>
        <p:spPr>
          <a:xfrm>
            <a:off x="1667244" y="4141112"/>
            <a:ext cx="1264329" cy="474057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03635-85F7-5AC2-4D5A-7894B0FC60E4}"/>
              </a:ext>
            </a:extLst>
          </p:cNvPr>
          <p:cNvSpPr txBox="1"/>
          <p:nvPr/>
        </p:nvSpPr>
        <p:spPr>
          <a:xfrm>
            <a:off x="5126984" y="2621167"/>
            <a:ext cx="5245347" cy="329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sz="1600" dirty="0">
                <a:latin typeface="IBM Plex Mono" panose="020B0509050203000203" pitchFamily="49" charset="0"/>
              </a:rPr>
              <a:t>apiVersion: v1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kind: Pod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metadata: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name: command-demo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labels: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  purpose: demonstrate-command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spec: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containers: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- name: command-demo-container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  image: debian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  command: ["printenv"]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  args: ["HOSTNAME", "KUBERNETES_PORT"]</a:t>
            </a:r>
          </a:p>
          <a:p>
            <a:r>
              <a:rPr lang="de-DE" altLang="ko-KR" sz="1600" dirty="0">
                <a:latin typeface="IBM Plex Mono" panose="020B0509050203000203" pitchFamily="49" charset="0"/>
              </a:rPr>
              <a:t>  restartPolicy: OnFailure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4C94A-98F1-927C-6D6D-41DF0CA002E0}"/>
              </a:ext>
            </a:extLst>
          </p:cNvPr>
          <p:cNvSpPr txBox="1"/>
          <p:nvPr/>
        </p:nvSpPr>
        <p:spPr>
          <a:xfrm>
            <a:off x="838200" y="4929491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docker-</a:t>
            </a:r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compose.yaml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E5C8C-A5B4-6CE0-4AF9-0285CCFD0964}"/>
              </a:ext>
            </a:extLst>
          </p:cNvPr>
          <p:cNvSpPr txBox="1"/>
          <p:nvPr/>
        </p:nvSpPr>
        <p:spPr>
          <a:xfrm>
            <a:off x="5126984" y="5928991"/>
            <a:ext cx="298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From Kubernetes examples</a:t>
            </a:r>
          </a:p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pods/</a:t>
            </a:r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commands.yaml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0B6313EC-3643-BC81-9E78-79A39A41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6A5C0A9A-AD9D-A602-6C12-8A41D065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54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002C6F-51C5-0936-100D-5404C8EC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환경 변수 사용</a:t>
            </a:r>
            <a:br>
              <a:rPr lang="en-US" altLang="ko-KR" dirty="0"/>
            </a:br>
            <a:r>
              <a:rPr lang="ko-KR" altLang="en-US" sz="2800" i="1" dirty="0"/>
              <a:t>가장 일반적으로 사용하는 방법</a:t>
            </a:r>
            <a:endParaRPr lang="ko-KR" alt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1EA3B-F56D-ACE3-C51E-9FC619727B9B}"/>
              </a:ext>
            </a:extLst>
          </p:cNvPr>
          <p:cNvSpPr txBox="1"/>
          <p:nvPr/>
        </p:nvSpPr>
        <p:spPr>
          <a:xfrm>
            <a:off x="838200" y="1794929"/>
            <a:ext cx="9286916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ko-KR" sz="1200" dirty="0">
                <a:latin typeface="IBM Plex Mono" panose="020B0509050203000203" pitchFamily="49" charset="0"/>
              </a:rPr>
              <a:t>docker run -e DEMO_GREETING=“Hello“ -e DEMO_FAREWELL=“Such“ gcr.io/google-samples/node-hello:1.0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63273-186A-64FC-33FA-0F872D7D562F}"/>
              </a:ext>
            </a:extLst>
          </p:cNvPr>
          <p:cNvSpPr txBox="1"/>
          <p:nvPr/>
        </p:nvSpPr>
        <p:spPr>
          <a:xfrm>
            <a:off x="838200" y="2551837"/>
            <a:ext cx="4833374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sz="1200" dirty="0">
                <a:latin typeface="IBM Plex Mono" panose="020B0509050203000203" pitchFamily="49" charset="0"/>
              </a:rPr>
              <a:t>version: “3“</a:t>
            </a:r>
          </a:p>
          <a:p>
            <a:r>
              <a:rPr lang="en-US" altLang="ko-KR" sz="1200" dirty="0">
                <a:latin typeface="IBM Plex Mono" panose="020B0509050203000203" pitchFamily="49" charset="0"/>
              </a:rPr>
              <a:t>service:</a:t>
            </a:r>
          </a:p>
          <a:p>
            <a:r>
              <a:rPr lang="en-US" altLang="ko-KR" sz="1200" dirty="0">
                <a:latin typeface="IBM Plex Mono" panose="020B0509050203000203" pitchFamily="49" charset="0"/>
              </a:rPr>
              <a:t>  </a:t>
            </a:r>
            <a:r>
              <a:rPr lang="en-US" altLang="ko-KR" sz="1200" dirty="0" err="1">
                <a:latin typeface="IBM Plex Mono" panose="020B0509050203000203" pitchFamily="49" charset="0"/>
              </a:rPr>
              <a:t>myapp</a:t>
            </a:r>
            <a:r>
              <a:rPr lang="en-US" altLang="ko-KR" sz="1200" dirty="0">
                <a:latin typeface="IBM Plex Mono" panose="020B0509050203000203" pitchFamily="49" charset="0"/>
              </a:rPr>
              <a:t>:</a:t>
            </a:r>
          </a:p>
          <a:p>
            <a:r>
              <a:rPr lang="en-US" altLang="ko-KR" sz="1200" dirty="0">
                <a:latin typeface="IBM Plex Mono" panose="020B0509050203000203" pitchFamily="49" charset="0"/>
              </a:rPr>
              <a:t>    image: </a:t>
            </a:r>
            <a:r>
              <a:rPr lang="de-DE" altLang="ko-KR" sz="1200" dirty="0">
                <a:latin typeface="IBM Plex Mono" panose="020B0509050203000203" pitchFamily="49" charset="0"/>
              </a:rPr>
              <a:t>gcr.io/google-samples/node-hello:1.0</a:t>
            </a:r>
            <a:endParaRPr lang="en-US" altLang="ko-KR" sz="1200" dirty="0">
              <a:latin typeface="IBM Plex Mono" panose="020B0509050203000203" pitchFamily="49" charset="0"/>
            </a:endParaRPr>
          </a:p>
          <a:p>
            <a:r>
              <a:rPr lang="en-US" altLang="ko-KR" sz="1200" dirty="0">
                <a:latin typeface="IBM Plex Mono" panose="020B0509050203000203" pitchFamily="49" charset="0"/>
              </a:rPr>
              <a:t>    environment:</a:t>
            </a:r>
          </a:p>
          <a:p>
            <a:r>
              <a:rPr lang="en-US" altLang="ko-KR" sz="1200" dirty="0">
                <a:latin typeface="IBM Plex Mono" panose="020B0509050203000203" pitchFamily="49" charset="0"/>
              </a:rPr>
              <a:t>      - DEMO_GREETING=“Hello from the environment”</a:t>
            </a:r>
          </a:p>
          <a:p>
            <a:r>
              <a:rPr lang="en-US" altLang="ko-KR" sz="1200" dirty="0">
                <a:latin typeface="IBM Plex Mono" panose="020B0509050203000203" pitchFamily="49" charset="0"/>
              </a:rPr>
              <a:t>      - DEMO_FAREWELL=“Such a sweet sorrow”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05400FC-C3E0-1D44-6103-6C07EEA19C11}"/>
              </a:ext>
            </a:extLst>
          </p:cNvPr>
          <p:cNvSpPr/>
          <p:nvPr/>
        </p:nvSpPr>
        <p:spPr>
          <a:xfrm>
            <a:off x="1926912" y="1768600"/>
            <a:ext cx="4481737" cy="32965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73F7ABB-192A-E45D-DB19-8B34F9801601}"/>
              </a:ext>
            </a:extLst>
          </p:cNvPr>
          <p:cNvSpPr/>
          <p:nvPr/>
        </p:nvSpPr>
        <p:spPr>
          <a:xfrm>
            <a:off x="1243401" y="3348965"/>
            <a:ext cx="4356808" cy="587867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8CAED-4266-B712-A65A-BBCD40C68947}"/>
              </a:ext>
            </a:extLst>
          </p:cNvPr>
          <p:cNvSpPr txBox="1"/>
          <p:nvPr/>
        </p:nvSpPr>
        <p:spPr>
          <a:xfrm>
            <a:off x="6076701" y="2551837"/>
            <a:ext cx="4554452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sz="1200" dirty="0">
                <a:latin typeface="IBM Plex Mono" panose="020B0509050203000203" pitchFamily="49" charset="0"/>
              </a:rPr>
              <a:t>apiVersion: v1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kind: Pod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metadata: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name: envar-demo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labels: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purpose: demonstrate-envars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spec: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containers: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- name: envar-demo-container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image: gcr.io/google-samples/node-hello:1.0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env: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- name: DEMO_GREETING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value: "Hello from the environment"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- name: DEMO_FAREWELL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value: "Such a sweet sorrow"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CE31D-A2C0-2923-E797-A7F072D434B9}"/>
              </a:ext>
            </a:extLst>
          </p:cNvPr>
          <p:cNvSpPr txBox="1"/>
          <p:nvPr/>
        </p:nvSpPr>
        <p:spPr>
          <a:xfrm>
            <a:off x="838200" y="392554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docker-</a:t>
            </a:r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compose.yaml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80FA6-4A19-7771-8B6C-2E70CCFDDC28}"/>
              </a:ext>
            </a:extLst>
          </p:cNvPr>
          <p:cNvSpPr txBox="1"/>
          <p:nvPr/>
        </p:nvSpPr>
        <p:spPr>
          <a:xfrm>
            <a:off x="6076701" y="5414159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From Kubernetes examples</a:t>
            </a:r>
          </a:p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pods/inject/</a:t>
            </a:r>
            <a:r>
              <a:rPr lang="en-US" altLang="ko-KR" i="1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envars.yaml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4397C9B-26DF-24C9-B86B-30539CE78B60}"/>
              </a:ext>
            </a:extLst>
          </p:cNvPr>
          <p:cNvSpPr/>
          <p:nvPr/>
        </p:nvSpPr>
        <p:spPr>
          <a:xfrm>
            <a:off x="6474057" y="4457962"/>
            <a:ext cx="3600042" cy="948349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날짜 개체 틀 20">
            <a:extLst>
              <a:ext uri="{FF2B5EF4-FFF2-40B4-BE49-F238E27FC236}">
                <a16:creationId xmlns:a16="http://schemas.microsoft.com/office/drawing/2014/main" id="{38BF1968-60BE-8684-98F6-FC9F2C69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53F3E662-DBD8-777C-8428-779991D7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0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2BC91A-EFE4-48B5-6EEB-EC264550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설정 파일 볼륨 연결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FFAB2-6489-E48E-7D9D-29DC663F2C16}"/>
              </a:ext>
            </a:extLst>
          </p:cNvPr>
          <p:cNvSpPr txBox="1"/>
          <p:nvPr/>
        </p:nvSpPr>
        <p:spPr>
          <a:xfrm>
            <a:off x="838200" y="1639753"/>
            <a:ext cx="5112297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altLang="ko-KR" sz="1200" dirty="0">
                <a:latin typeface="IBM Plex Mono" panose="020B0509050203000203" pitchFamily="49" charset="0"/>
              </a:rPr>
              <a:t>version: "3"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services: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nginx: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build: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context: .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dockerfile: nginx/Dockerfile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ports: 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"8080:80"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networks: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internal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volumes: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./data/:/var/www/html/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./logs/nginx:/var/log/nginx/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./config:/etc/nginx/conf.d/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php: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image: php:fpm-alpine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networks: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internal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volumes: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- ./data/:/var/www/html/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        - ./logs/php.log:/var/log/fpm-php.www.log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networks: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internal:</a:t>
            </a:r>
          </a:p>
          <a:p>
            <a:r>
              <a:rPr lang="de-DE" altLang="ko-KR" sz="1200" dirty="0">
                <a:latin typeface="IBM Plex Mono" panose="020B0509050203000203" pitchFamily="49" charset="0"/>
              </a:rPr>
              <a:t>    driver: bridge</a:t>
            </a:r>
            <a:endParaRPr lang="en-US" altLang="ko-KR" sz="1200" dirty="0">
              <a:latin typeface="IBM Plex Mono" panose="020B0509050203000203" pitchFamily="49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025D63F-FF0C-1723-D80F-3557A7A176CB}"/>
              </a:ext>
            </a:extLst>
          </p:cNvPr>
          <p:cNvSpPr/>
          <p:nvPr/>
        </p:nvSpPr>
        <p:spPr>
          <a:xfrm>
            <a:off x="8270922" y="4188895"/>
            <a:ext cx="1975219" cy="1547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host</a:t>
            </a:r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ko-KR" altLang="en-US" sz="16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B1D2BE6-8094-B156-FEE8-6D6D73672108}"/>
              </a:ext>
            </a:extLst>
          </p:cNvPr>
          <p:cNvSpPr/>
          <p:nvPr/>
        </p:nvSpPr>
        <p:spPr>
          <a:xfrm>
            <a:off x="8447584" y="4686452"/>
            <a:ext cx="1621892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./data</a:t>
            </a:r>
            <a:endParaRPr lang="ko-KR" altLang="en-US" sz="1400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6234A1D-41A1-9D9B-7065-9155F51FBE86}"/>
              </a:ext>
            </a:extLst>
          </p:cNvPr>
          <p:cNvSpPr/>
          <p:nvPr/>
        </p:nvSpPr>
        <p:spPr>
          <a:xfrm>
            <a:off x="8447583" y="5349398"/>
            <a:ext cx="1621891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./config</a:t>
            </a:r>
            <a:endParaRPr lang="ko-KR" altLang="en-US" sz="14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FB1F41E-F2C7-BDBE-80D9-6B3F411E9B95}"/>
              </a:ext>
            </a:extLst>
          </p:cNvPr>
          <p:cNvSpPr/>
          <p:nvPr/>
        </p:nvSpPr>
        <p:spPr>
          <a:xfrm>
            <a:off x="8447583" y="5017925"/>
            <a:ext cx="1621893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./logs</a:t>
            </a:r>
            <a:endParaRPr lang="ko-KR" altLang="en-US" sz="14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426F395-23A5-EA7F-FCAC-11AF9E3BC9B5}"/>
              </a:ext>
            </a:extLst>
          </p:cNvPr>
          <p:cNvSpPr/>
          <p:nvPr/>
        </p:nvSpPr>
        <p:spPr>
          <a:xfrm>
            <a:off x="6952330" y="1915676"/>
            <a:ext cx="1975219" cy="1547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nginx</a:t>
            </a:r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ko-KR" altLang="en-US" sz="16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84F97CF-AC86-FB31-0D24-D1F0244F03E1}"/>
              </a:ext>
            </a:extLst>
          </p:cNvPr>
          <p:cNvSpPr/>
          <p:nvPr/>
        </p:nvSpPr>
        <p:spPr>
          <a:xfrm>
            <a:off x="7128992" y="2413233"/>
            <a:ext cx="1621892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/var/www/html</a:t>
            </a:r>
            <a:endParaRPr lang="ko-KR" altLang="en-US" sz="14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0B77363-0C60-CB33-BE6D-ABD6D72C023C}"/>
              </a:ext>
            </a:extLst>
          </p:cNvPr>
          <p:cNvSpPr/>
          <p:nvPr/>
        </p:nvSpPr>
        <p:spPr>
          <a:xfrm>
            <a:off x="7128993" y="2753596"/>
            <a:ext cx="1621891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/var/log/nginx</a:t>
            </a:r>
            <a:endParaRPr lang="ko-KR" altLang="en-US" sz="1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30624EB-43D3-4C52-9C46-71D4CBCC947F}"/>
              </a:ext>
            </a:extLst>
          </p:cNvPr>
          <p:cNvSpPr/>
          <p:nvPr/>
        </p:nvSpPr>
        <p:spPr>
          <a:xfrm>
            <a:off x="7133836" y="3094911"/>
            <a:ext cx="1621893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/</a:t>
            </a:r>
            <a:r>
              <a:rPr lang="en-US" altLang="ko-KR" sz="1400" dirty="0" err="1"/>
              <a:t>etc</a:t>
            </a:r>
            <a:r>
              <a:rPr lang="en-US" altLang="ko-KR" sz="1400" dirty="0"/>
              <a:t>/nginx/</a:t>
            </a:r>
            <a:r>
              <a:rPr lang="en-US" altLang="ko-KR" sz="1400" dirty="0" err="1"/>
              <a:t>conf.d</a:t>
            </a:r>
            <a:endParaRPr lang="ko-KR" altLang="en-US" sz="1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205FF3-CA4B-CCCA-3776-86CBB55B3E45}"/>
              </a:ext>
            </a:extLst>
          </p:cNvPr>
          <p:cNvSpPr/>
          <p:nvPr/>
        </p:nvSpPr>
        <p:spPr>
          <a:xfrm>
            <a:off x="9344347" y="1915676"/>
            <a:ext cx="1975219" cy="1547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php</a:t>
            </a:r>
            <a:r>
              <a:rPr lang="en-US" altLang="ko-KR" sz="1600" dirty="0"/>
              <a:t>-fpm</a:t>
            </a:r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en-US" altLang="ko-KR" sz="1600" dirty="0"/>
          </a:p>
          <a:p>
            <a:pPr algn="ctr"/>
            <a:endParaRPr lang="ko-KR" altLang="en-US" sz="16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E3781A3-C1A8-C9B1-213C-DE6F29C9E52E}"/>
              </a:ext>
            </a:extLst>
          </p:cNvPr>
          <p:cNvSpPr/>
          <p:nvPr/>
        </p:nvSpPr>
        <p:spPr>
          <a:xfrm>
            <a:off x="9561827" y="2413232"/>
            <a:ext cx="1621892" cy="292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/var/www/html</a:t>
            </a:r>
            <a:endParaRPr lang="ko-KR" altLang="en-US" sz="1400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4C7171FF-CF23-D935-FECF-2BB56C682CD6}"/>
              </a:ext>
            </a:extLst>
          </p:cNvPr>
          <p:cNvSpPr/>
          <p:nvPr/>
        </p:nvSpPr>
        <p:spPr>
          <a:xfrm>
            <a:off x="6705601" y="1771382"/>
            <a:ext cx="4832627" cy="1837635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27FC8EB1-CDDC-142A-4751-82E3C92AFBBF}"/>
              </a:ext>
            </a:extLst>
          </p:cNvPr>
          <p:cNvCxnSpPr>
            <a:cxnSpLocks/>
            <a:stCxn id="25" idx="0"/>
            <a:endCxn id="17" idx="3"/>
          </p:cNvCxnSpPr>
          <p:nvPr/>
        </p:nvCxnSpPr>
        <p:spPr>
          <a:xfrm rot="16200000" flipV="1">
            <a:off x="7941154" y="3369076"/>
            <a:ext cx="2127107" cy="50764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연결선: 구부러짐 34">
            <a:extLst>
              <a:ext uri="{FF2B5EF4-FFF2-40B4-BE49-F238E27FC236}">
                <a16:creationId xmlns:a16="http://schemas.microsoft.com/office/drawing/2014/main" id="{E0020801-1209-3254-008D-35FF37228C11}"/>
              </a:ext>
            </a:extLst>
          </p:cNvPr>
          <p:cNvCxnSpPr>
            <a:cxnSpLocks/>
            <a:stCxn id="27" idx="1"/>
            <a:endCxn id="18" idx="3"/>
          </p:cNvCxnSpPr>
          <p:nvPr/>
        </p:nvCxnSpPr>
        <p:spPr>
          <a:xfrm rot="10800000" flipH="1">
            <a:off x="8447582" y="2899709"/>
            <a:ext cx="303301" cy="2264329"/>
          </a:xfrm>
          <a:prstGeom prst="curvedConnector5">
            <a:avLst>
              <a:gd name="adj1" fmla="val -75371"/>
              <a:gd name="adj2" fmla="val 50000"/>
              <a:gd name="adj3" fmla="val 17537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연결선: 구부러짐 38">
            <a:extLst>
              <a:ext uri="{FF2B5EF4-FFF2-40B4-BE49-F238E27FC236}">
                <a16:creationId xmlns:a16="http://schemas.microsoft.com/office/drawing/2014/main" id="{99ECDA51-C9D1-E7A5-D31B-72F1324128C1}"/>
              </a:ext>
            </a:extLst>
          </p:cNvPr>
          <p:cNvCxnSpPr>
            <a:cxnSpLocks/>
            <a:stCxn id="26" idx="1"/>
            <a:endCxn id="19" idx="2"/>
          </p:cNvCxnSpPr>
          <p:nvPr/>
        </p:nvCxnSpPr>
        <p:spPr>
          <a:xfrm rot="10800000">
            <a:off x="7944783" y="3387134"/>
            <a:ext cx="502800" cy="210837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연결선: 구부러짐 43">
            <a:extLst>
              <a:ext uri="{FF2B5EF4-FFF2-40B4-BE49-F238E27FC236}">
                <a16:creationId xmlns:a16="http://schemas.microsoft.com/office/drawing/2014/main" id="{FA091C76-9188-8258-FD92-AA07121AAAFD}"/>
              </a:ext>
            </a:extLst>
          </p:cNvPr>
          <p:cNvCxnSpPr>
            <a:cxnSpLocks/>
            <a:stCxn id="25" idx="3"/>
            <a:endCxn id="21" idx="2"/>
          </p:cNvCxnSpPr>
          <p:nvPr/>
        </p:nvCxnSpPr>
        <p:spPr>
          <a:xfrm flipV="1">
            <a:off x="10069476" y="2705455"/>
            <a:ext cx="303297" cy="2127109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1C0DAB8-E775-BB78-36CA-A3F686475221}"/>
              </a:ext>
            </a:extLst>
          </p:cNvPr>
          <p:cNvSpPr txBox="1"/>
          <p:nvPr/>
        </p:nvSpPr>
        <p:spPr>
          <a:xfrm>
            <a:off x="8495852" y="1482051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containers</a:t>
            </a:r>
            <a:endParaRPr lang="ko-KR" altLang="en-US" i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663751CC-9B3C-4E82-1384-FF77A7483240}"/>
              </a:ext>
            </a:extLst>
          </p:cNvPr>
          <p:cNvSpPr/>
          <p:nvPr/>
        </p:nvSpPr>
        <p:spPr>
          <a:xfrm>
            <a:off x="1414255" y="3689516"/>
            <a:ext cx="2879450" cy="595359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날짜 개체 틀 52">
            <a:extLst>
              <a:ext uri="{FF2B5EF4-FFF2-40B4-BE49-F238E27FC236}">
                <a16:creationId xmlns:a16="http://schemas.microsoft.com/office/drawing/2014/main" id="{337FDD18-7856-3E12-4338-8D34693A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4" name="슬라이드 번호 개체 틀 53">
            <a:extLst>
              <a:ext uri="{FF2B5EF4-FFF2-40B4-BE49-F238E27FC236}">
                <a16:creationId xmlns:a16="http://schemas.microsoft.com/office/drawing/2014/main" id="{1F1FA239-466E-6335-B6B6-C4C4973F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64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5A413C-5DA3-09FC-8CFD-FE2BF132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k8s </a:t>
            </a:r>
            <a:r>
              <a:rPr lang="ko-KR" altLang="en-US" dirty="0" err="1"/>
              <a:t>컨피그맵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F6F1CC-B960-3AD8-8750-6A4662CCA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결국은</a:t>
            </a:r>
            <a:endParaRPr lang="en-US" altLang="ko-KR" dirty="0"/>
          </a:p>
          <a:p>
            <a:pPr lvl="1"/>
            <a:r>
              <a:rPr lang="ko-KR" altLang="en-US" dirty="0"/>
              <a:t>볼륨</a:t>
            </a:r>
            <a:endParaRPr lang="en-US" altLang="ko-KR" dirty="0"/>
          </a:p>
          <a:p>
            <a:pPr lvl="1"/>
            <a:r>
              <a:rPr lang="ko-KR" altLang="en-US" dirty="0"/>
              <a:t>환경 변수</a:t>
            </a:r>
            <a:endParaRPr lang="en-US" altLang="ko-KR" dirty="0"/>
          </a:p>
          <a:p>
            <a:pPr lvl="1"/>
            <a:r>
              <a:rPr lang="ko-KR" altLang="en-US" dirty="0"/>
              <a:t>커맨드라인</a:t>
            </a:r>
            <a:r>
              <a:rPr lang="en-US" altLang="ko-KR" dirty="0"/>
              <a:t> </a:t>
            </a:r>
            <a:r>
              <a:rPr lang="ko-KR" altLang="en-US" dirty="0"/>
              <a:t>파라미터</a:t>
            </a:r>
            <a:endParaRPr lang="en-US" altLang="ko-KR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DF583CF2-FCA6-38AB-ABF5-3DE48DEDF5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3" y="3496683"/>
            <a:ext cx="3700670" cy="2625189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4E529CB-B0B0-99D7-2CD3-1F4AA6B9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93" y="1766383"/>
            <a:ext cx="5581614" cy="34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389186-EBD9-E5AB-9F68-4D2450851AA7}"/>
              </a:ext>
            </a:extLst>
          </p:cNvPr>
          <p:cNvSpPr txBox="1"/>
          <p:nvPr/>
        </p:nvSpPr>
        <p:spPr>
          <a:xfrm>
            <a:off x="5337107" y="5231116"/>
            <a:ext cx="65469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https://ragin.medium.com/unified-deployment-from-server-to-docker-to-kubernetes-799a153bb796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BD5A3D-9E38-97F4-D99C-8F9C3A7C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2023/7/3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6A363E-DE33-35C9-0731-A53C72C1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70D5-F42C-4787-80B7-E7DE4634816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46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11640</TotalTime>
  <Words>1870</Words>
  <Application>Microsoft Office PowerPoint</Application>
  <PresentationFormat>와이드스크린</PresentationFormat>
  <Paragraphs>362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Pretendard</vt:lpstr>
      <vt:lpstr>맑은 고딕</vt:lpstr>
      <vt:lpstr>Arial</vt:lpstr>
      <vt:lpstr>Consolas</vt:lpstr>
      <vt:lpstr>IBM Plex Mono</vt:lpstr>
      <vt:lpstr>Office 테마</vt:lpstr>
      <vt:lpstr>컨테이너에 초기 설정을  효과적으로 주입하는 방법</vt:lpstr>
      <vt:lpstr>발표자에 대해</vt:lpstr>
      <vt:lpstr>오늘의 발표 내용</vt:lpstr>
      <vt:lpstr>컨테이너에 설정 주입</vt:lpstr>
      <vt:lpstr>컨테이너 이미지에 미리 주입</vt:lpstr>
      <vt:lpstr>커맨드라인 파라미터</vt:lpstr>
      <vt:lpstr>환경 변수 사용 가장 일반적으로 사용하는 방법</vt:lpstr>
      <vt:lpstr>설정 파일 볼륨 연결</vt:lpstr>
      <vt:lpstr>k8s 컨피그맵</vt:lpstr>
      <vt:lpstr>k8s 컨피그맵</vt:lpstr>
      <vt:lpstr>예제) zookeeper 도커 공식 이미지 https://hub.docker.com/_/zookeeper</vt:lpstr>
      <vt:lpstr>예제) nginx 도커 공식 이미지 https://hub.docker.com/_/nginx</vt:lpstr>
      <vt:lpstr>예제) zookeeper 비트나미 이미지 https://github.com/bitnami/containers</vt:lpstr>
      <vt:lpstr> https://docs.gomplate.ca https://github.com/hairyhenderson/gomplate</vt:lpstr>
      <vt:lpstr>gomplate 예제</vt:lpstr>
      <vt:lpstr>환경 변수 /w gomplate</vt:lpstr>
      <vt:lpstr>쉘 파라미터 확장 in bash</vt:lpstr>
      <vt:lpstr>비법 공개! shell parameter + gomplate</vt:lpstr>
      <vt:lpstr>비법 공개! transforming key</vt:lpstr>
      <vt:lpstr>비법 공개! blacklist</vt:lpstr>
      <vt:lpstr>남아 있는 비밀! finding pattern and exercises</vt:lpstr>
      <vt:lpstr>비고) 헬름 쿠버네티스 패키지 매니저</vt:lpstr>
      <vt:lpstr>비고) helm 템플릿 nginx helm chart by bitnami</vt:lpstr>
      <vt:lpstr>Any comments and questions?</vt:lpstr>
      <vt:lpstr>We are hiring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컨테이너에 설정을  효과적으로 주입하는 방법</dc:title>
  <dc:creator>송 정욱</dc:creator>
  <cp:lastModifiedBy>송 정욱</cp:lastModifiedBy>
  <cp:revision>20</cp:revision>
  <dcterms:created xsi:type="dcterms:W3CDTF">2023-06-21T01:15:28Z</dcterms:created>
  <dcterms:modified xsi:type="dcterms:W3CDTF">2023-06-30T01:08:57Z</dcterms:modified>
</cp:coreProperties>
</file>