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1052" r:id="rId2"/>
    <p:sldId id="1175" r:id="rId3"/>
    <p:sldId id="1153" r:id="rId4"/>
    <p:sldId id="1151" r:id="rId5"/>
    <p:sldId id="1181" r:id="rId6"/>
    <p:sldId id="1177" r:id="rId7"/>
    <p:sldId id="1182" r:id="rId8"/>
    <p:sldId id="1178" r:id="rId9"/>
    <p:sldId id="342" r:id="rId10"/>
    <p:sldId id="1160" r:id="rId11"/>
    <p:sldId id="1162" r:id="rId12"/>
    <p:sldId id="1163" r:id="rId13"/>
    <p:sldId id="1166" r:id="rId14"/>
    <p:sldId id="1167" r:id="rId15"/>
    <p:sldId id="1170" r:id="rId16"/>
    <p:sldId id="1168" r:id="rId17"/>
    <p:sldId id="1161" r:id="rId18"/>
    <p:sldId id="539" r:id="rId19"/>
    <p:sldId id="1157" r:id="rId20"/>
    <p:sldId id="1173" r:id="rId21"/>
    <p:sldId id="11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MATION" initials="I" lastIdx="0" clrIdx="0">
    <p:extLst>
      <p:ext uri="{19B8F6BF-5375-455C-9EA6-DF929625EA0E}">
        <p15:presenceInfo xmlns:p15="http://schemas.microsoft.com/office/powerpoint/2012/main" userId="IMATI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6F5"/>
    <a:srgbClr val="E20000"/>
    <a:srgbClr val="EA0000"/>
    <a:srgbClr val="845EFE"/>
    <a:srgbClr val="D5EFFC"/>
    <a:srgbClr val="906EFE"/>
    <a:srgbClr val="7C54FE"/>
    <a:srgbClr val="555DBF"/>
    <a:srgbClr val="FF0000"/>
    <a:srgbClr val="00A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46462" autoAdjust="0"/>
  </p:normalViewPr>
  <p:slideViewPr>
    <p:cSldViewPr snapToGrid="0">
      <p:cViewPr>
        <p:scale>
          <a:sx n="33" d="100"/>
          <a:sy n="33" d="100"/>
        </p:scale>
        <p:origin x="2012" y="16"/>
      </p:cViewPr>
      <p:guideLst>
        <p:guide orient="horz" pos="2160"/>
        <p:guide pos="3840"/>
      </p:guideLst>
    </p:cSldViewPr>
  </p:slideViewPr>
  <p:outlineViewPr>
    <p:cViewPr>
      <p:scale>
        <a:sx n="66" d="100"/>
        <a:sy n="66" d="100"/>
      </p:scale>
      <p:origin x="0" y="-922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962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64B0E-0571-43ED-BE63-E12547982F60}" type="datetimeFigureOut">
              <a:rPr lang="en-US" smtClean="0"/>
              <a:t>7/1/2023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1FA54-A823-4094-BB0B-28310CE781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462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126C0-3302-41A4-8EDC-2942BBF075F0}" type="datetimeFigureOut">
              <a:rPr lang="en-US" smtClean="0"/>
              <a:t>7/1/2023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DAD81-F3CE-4425-880B-65C7BA3E95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422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안녕하십니까</a:t>
            </a:r>
            <a:endParaRPr lang="en-US" altLang="ko-KR" dirty="0" smtClean="0"/>
          </a:p>
          <a:p>
            <a:r>
              <a:rPr lang="ko-KR" altLang="en-US" dirty="0" err="1" smtClean="0"/>
              <a:t>쿠버네티스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오픈인프라</a:t>
            </a:r>
            <a:r>
              <a:rPr lang="ko-KR" altLang="en-US" dirty="0" smtClean="0"/>
              <a:t> 커뮤니티 데이 </a:t>
            </a:r>
            <a:r>
              <a:rPr lang="en-US" altLang="ko-KR" dirty="0" smtClean="0"/>
              <a:t>2023</a:t>
            </a:r>
            <a:r>
              <a:rPr lang="ko-KR" altLang="en-US" dirty="0" smtClean="0"/>
              <a:t>에 발표를 </a:t>
            </a:r>
            <a:r>
              <a:rPr lang="ko-KR" altLang="en-US" dirty="0" err="1" smtClean="0"/>
              <a:t>맡게된</a:t>
            </a:r>
            <a:r>
              <a:rPr lang="ko-KR" altLang="en-US" dirty="0" smtClean="0"/>
              <a:t> 김지헌 입니다</a:t>
            </a:r>
            <a:endParaRPr lang="en-US" altLang="ko-KR" dirty="0" smtClean="0"/>
          </a:p>
          <a:p>
            <a:r>
              <a:rPr lang="ko-KR" altLang="en-US" dirty="0" smtClean="0"/>
              <a:t>저는 </a:t>
            </a:r>
            <a:r>
              <a:rPr lang="ko-KR" altLang="en-US" dirty="0" err="1" smtClean="0"/>
              <a:t>쿠버네테스를</a:t>
            </a:r>
            <a:r>
              <a:rPr lang="ko-KR" altLang="en-US" dirty="0" smtClean="0"/>
              <a:t> </a:t>
            </a:r>
            <a:r>
              <a:rPr lang="ko-KR" altLang="en-US" dirty="0" smtClean="0"/>
              <a:t>처음 도입하면서 </a:t>
            </a:r>
            <a:r>
              <a:rPr lang="ko-KR" altLang="en-US" dirty="0" err="1" smtClean="0"/>
              <a:t>맞딱드리는</a:t>
            </a:r>
            <a:r>
              <a:rPr lang="ko-KR" altLang="en-US" dirty="0" smtClean="0"/>
              <a:t> 오류들과 그에 맞는 설정들을 </a:t>
            </a:r>
            <a:r>
              <a:rPr lang="ko-KR" altLang="en-US" dirty="0" err="1" smtClean="0"/>
              <a:t>설명드리고자</a:t>
            </a:r>
            <a:endParaRPr lang="en-US" altLang="ko-K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solidFill>
                  <a:schemeClr val="bg1"/>
                </a:solidFill>
              </a:rPr>
              <a:t>Kubernetes </a:t>
            </a:r>
            <a:r>
              <a:rPr lang="ko-KR" altLang="en-US" dirty="0" smtClean="0">
                <a:solidFill>
                  <a:schemeClr val="bg1"/>
                </a:solidFill>
              </a:rPr>
              <a:t>초심자가 놓치는 </a:t>
            </a:r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r>
              <a:rPr lang="ko-KR" altLang="en-US" dirty="0" smtClean="0">
                <a:solidFill>
                  <a:schemeClr val="bg1"/>
                </a:solidFill>
              </a:rPr>
              <a:t>가지 작업이라는 주제로 발표를 준비했습니다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83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QOS</a:t>
            </a:r>
            <a:r>
              <a:rPr lang="en-US" altLang="ko-KR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클래스 별 </a:t>
            </a:r>
            <a:r>
              <a:rPr lang="ko-KR" altLang="en-US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파드의</a:t>
            </a:r>
            <a:r>
              <a:rPr lang="ko-KR" alt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우선 순위는 위와 같이 </a:t>
            </a:r>
            <a:r>
              <a:rPr lang="en-US" altLang="ko-KR" b="1" dirty="0" smtClean="0">
                <a:latin typeface="맑은 고딕" panose="020B0503020000020004" pitchFamily="50" charset="-127"/>
                <a:ea typeface="+mn-ea"/>
              </a:rPr>
              <a:t>Guaranteed </a:t>
            </a:r>
            <a:r>
              <a:rPr lang="en-US" altLang="ko-KR" b="1" dirty="0" smtClean="0">
                <a:latin typeface="맑은 고딕" panose="020B0503020000020004" pitchFamily="50" charset="-127"/>
                <a:ea typeface="+mn-ea"/>
              </a:rPr>
              <a:t>&gt; Burstable &gt; </a:t>
            </a:r>
            <a:r>
              <a:rPr lang="en-US" altLang="ko-KR" b="1" dirty="0" err="1" smtClean="0">
                <a:latin typeface="맑은 고딕" panose="020B0503020000020004" pitchFamily="50" charset="-127"/>
                <a:ea typeface="+mn-ea"/>
              </a:rPr>
              <a:t>BestEffort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 순으로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oom_score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oom_score_adj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제일 낮은 </a:t>
            </a:r>
            <a:r>
              <a:rPr lang="en-US" altLang="ko-KR" b="1" dirty="0" smtClean="0">
                <a:latin typeface="맑은 고딕" panose="020B0503020000020004" pitchFamily="50" charset="-127"/>
                <a:ea typeface="+mn-ea"/>
              </a:rPr>
              <a:t>Guaranteed</a:t>
            </a:r>
            <a:r>
              <a:rPr lang="ko-KR" altLang="en-US" b="1" dirty="0" smtClean="0">
                <a:latin typeface="맑은 고딕" panose="020B0503020000020004" pitchFamily="50" charset="-127"/>
                <a:ea typeface="+mn-ea"/>
              </a:rPr>
              <a:t>는 </a:t>
            </a:r>
            <a:r>
              <a:rPr lang="ko-KR" altLang="en-US" b="1" dirty="0" smtClean="0">
                <a:latin typeface="맑은 고딕" panose="020B0503020000020004" pitchFamily="50" charset="-127"/>
                <a:ea typeface="+mn-ea"/>
              </a:rPr>
              <a:t>항상 </a:t>
            </a:r>
            <a:r>
              <a:rPr lang="ko-KR" altLang="en-US" b="1" dirty="0" err="1" smtClean="0">
                <a:latin typeface="맑은 고딕" panose="020B0503020000020004" pitchFamily="50" charset="-127"/>
                <a:ea typeface="+mn-ea"/>
              </a:rPr>
              <a:t>파드</a:t>
            </a:r>
            <a:r>
              <a:rPr lang="ko-KR" altLang="en-US" b="1" dirty="0" smtClean="0">
                <a:latin typeface="맑은 고딕" panose="020B0503020000020004" pitchFamily="50" charset="-127"/>
                <a:ea typeface="+mn-ea"/>
              </a:rPr>
              <a:t> </a:t>
            </a:r>
            <a:r>
              <a:rPr lang="ko-KR" altLang="en-US" b="1" dirty="0" smtClean="0">
                <a:latin typeface="맑은 고딕" panose="020B0503020000020004" pitchFamily="50" charset="-127"/>
                <a:ea typeface="+mn-ea"/>
              </a:rPr>
              <a:t>우선 </a:t>
            </a:r>
            <a:r>
              <a:rPr lang="ko-KR" altLang="en-US" b="1" dirty="0" smtClean="0">
                <a:latin typeface="맑은 고딕" panose="020B0503020000020004" pitchFamily="50" charset="-127"/>
                <a:ea typeface="+mn-ea"/>
              </a:rPr>
              <a:t>순위가 </a:t>
            </a:r>
            <a:r>
              <a:rPr lang="ko-KR" altLang="en-US" b="1" dirty="0" smtClean="0">
                <a:latin typeface="맑은 고딕" panose="020B0503020000020004" pitchFamily="50" charset="-127"/>
                <a:ea typeface="+mn-ea"/>
              </a:rPr>
              <a:t>최우선 </a:t>
            </a:r>
            <a:r>
              <a:rPr lang="ko-KR" altLang="en-US" b="1" dirty="0" smtClean="0">
                <a:latin typeface="맑은 고딕" panose="020B0503020000020004" pitchFamily="50" charset="-127"/>
                <a:ea typeface="+mn-ea"/>
              </a:rPr>
              <a:t>이며</a:t>
            </a:r>
            <a:r>
              <a:rPr lang="en-US" altLang="ko-KR" b="1" dirty="0" smtClean="0">
                <a:latin typeface="맑은 고딕" panose="020B0503020000020004" pitchFamily="50" charset="-127"/>
                <a:ea typeface="+mn-ea"/>
              </a:rPr>
              <a:t>,</a:t>
            </a:r>
            <a:r>
              <a:rPr lang="ko-KR" altLang="en-US" b="1" dirty="0" smtClean="0">
                <a:latin typeface="맑은 고딕" panose="020B0503020000020004" pitchFamily="50" charset="-127"/>
                <a:ea typeface="+mn-ea"/>
              </a:rPr>
              <a:t> 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Burstable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과 </a:t>
            </a:r>
            <a:r>
              <a:rPr lang="en-US" altLang="ko-KR" dirty="0" err="1" smtClean="0">
                <a:latin typeface="맑은 고딕" panose="020B0503020000020004" pitchFamily="50" charset="-127"/>
                <a:ea typeface="+mn-ea"/>
              </a:rPr>
              <a:t>BestEffort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간에는 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Burstable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의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oom_score_adj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점수가 조금 더 낮지만  </a:t>
            </a:r>
            <a:r>
              <a:rPr lang="ko-KR" altLang="en-US" b="1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메모리의 사용량</a:t>
            </a:r>
            <a:r>
              <a:rPr lang="ko-KR" altLang="en-US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에 따라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oom_score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바뀌기 때문에 </a:t>
            </a:r>
            <a:r>
              <a:rPr lang="ko-KR" altLang="en-US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우선순위가 바뀔 수 있습니다</a:t>
            </a:r>
            <a:endParaRPr lang="en-US" altLang="ko-KR" dirty="0" smtClean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endParaRPr lang="en-US" altLang="ko-KR" dirty="0" smtClean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r>
              <a:rPr lang="ko-KR" altLang="en-US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앞장의 처음 예시로 설명하면 중요한 서비스는</a:t>
            </a:r>
            <a:r>
              <a:rPr lang="ko-KR" altLang="en-US" baseline="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en-US" altLang="ko-KR" sz="1200" b="0" i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Limit</a:t>
            </a:r>
            <a:r>
              <a:rPr lang="ko-KR" altLang="en-US" sz="1200" b="0" i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과 </a:t>
            </a:r>
            <a:r>
              <a:rPr lang="en-US" altLang="ko-KR" sz="1200" b="0" i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Request</a:t>
            </a:r>
            <a:r>
              <a:rPr lang="ko-KR" altLang="en-US" sz="1200" b="0" i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의 설정 값을 동일하게 할당하는 </a:t>
            </a:r>
            <a:r>
              <a:rPr lang="en-US" altLang="ko-KR" b="1" dirty="0" smtClean="0">
                <a:latin typeface="맑은 고딕" panose="020B0503020000020004" pitchFamily="50" charset="-127"/>
                <a:ea typeface="+mn-ea"/>
              </a:rPr>
              <a:t>Guaranteed</a:t>
            </a:r>
            <a:r>
              <a:rPr lang="ko-KR" altLang="en-US" b="1" dirty="0" smtClean="0">
                <a:latin typeface="맑은 고딕" panose="020B0503020000020004" pitchFamily="50" charset="-127"/>
                <a:ea typeface="+mn-ea"/>
              </a:rPr>
              <a:t>를 받게 설정하며</a:t>
            </a:r>
            <a:endParaRPr lang="en-US" altLang="ko-KR" b="1" dirty="0" smtClean="0">
              <a:latin typeface="맑은 고딕" panose="020B0503020000020004" pitchFamily="50" charset="-127"/>
              <a:ea typeface="+mn-ea"/>
            </a:endParaRPr>
          </a:p>
          <a:p>
            <a:r>
              <a:rPr lang="ko-KR" altLang="en-US" b="1" dirty="0" smtClean="0">
                <a:latin typeface="맑은 고딕" panose="020B0503020000020004" pitchFamily="50" charset="-127"/>
                <a:ea typeface="+mn-ea"/>
              </a:rPr>
              <a:t>중요도가 낮은 서비스는 </a:t>
            </a:r>
            <a:r>
              <a:rPr lang="en-US" altLang="ko-KR" sz="1200" b="0" i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Limit</a:t>
            </a:r>
            <a:r>
              <a:rPr lang="ko-KR" altLang="en-US" sz="1200" b="0" i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과 </a:t>
            </a:r>
            <a:r>
              <a:rPr lang="en-US" altLang="ko-KR" sz="1200" b="0" i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Request</a:t>
            </a:r>
            <a:r>
              <a:rPr lang="ko-KR" altLang="en-US" sz="1200" b="0" i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의 설정을 안하거나</a:t>
            </a:r>
            <a:r>
              <a:rPr lang="en-US" altLang="ko-KR" sz="1200" b="0" i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,</a:t>
            </a:r>
            <a:r>
              <a:rPr lang="en-US" altLang="ko-KR" sz="1200" b="0" i="0" baseline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 </a:t>
            </a:r>
            <a:r>
              <a:rPr lang="en-US" altLang="ko-KR" sz="1200" b="0" i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Limit</a:t>
            </a:r>
            <a:r>
              <a:rPr lang="ko-KR" altLang="en-US" sz="1200" b="0" i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과 </a:t>
            </a:r>
            <a:r>
              <a:rPr lang="en-US" altLang="ko-KR" sz="1200" b="0" i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Request</a:t>
            </a:r>
            <a:r>
              <a:rPr lang="ko-KR" altLang="en-US" sz="1200" b="0" i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의 설정 값을 다르게 설정하여 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Burstable,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 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또는 </a:t>
            </a:r>
            <a:r>
              <a:rPr lang="en-US" altLang="ko-KR" dirty="0" err="1" smtClean="0">
                <a:latin typeface="맑은 고딕" panose="020B0503020000020004" pitchFamily="50" charset="-127"/>
                <a:ea typeface="+mn-ea"/>
              </a:rPr>
              <a:t>BestEffort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를 </a:t>
            </a:r>
            <a:r>
              <a:rPr lang="ko-KR" altLang="en-US" dirty="0" err="1" smtClean="0">
                <a:latin typeface="맑은 고딕" panose="020B0503020000020004" pitchFamily="50" charset="-127"/>
                <a:ea typeface="+mn-ea"/>
              </a:rPr>
              <a:t>설정하면됩니다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43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다음으로는 </a:t>
            </a:r>
            <a:r>
              <a:rPr lang="ko-KR" altLang="en-US" sz="1200" b="0" i="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파드가</a:t>
            </a:r>
            <a:r>
              <a:rPr lang="ko-KR" alt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hpa</a:t>
            </a:r>
            <a:r>
              <a:rPr lang="ko-KR" alt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의해 스케일 </a:t>
            </a:r>
            <a:r>
              <a:rPr lang="ko-KR" alt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</a:t>
            </a:r>
            <a:r>
              <a:rPr lang="en-US" altLang="ko-KR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ko-KR" alt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아웃 되면서 발생하는 </a:t>
            </a:r>
            <a:r>
              <a:rPr lang="ko-KR" alt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문제들과 그에 맞는 해결방법들을 설명해드리겠습니다</a:t>
            </a:r>
            <a:r>
              <a:rPr lang="en-US" altLang="ko-KR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55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Hpa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란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설정한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임계치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이상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이하의 사용률이 발생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파드가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스케일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아웃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될수있게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도와주는 리소스입니다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Hpa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사용하다보면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몇가지 문제가 발생하게 되는데요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파드가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증설되는 과정에서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컨테이너가 정상 작동되기전에 트래픽이 들어와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502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bad gateway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응답하는 문제가 발생하게 됩니다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문제를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해결하기 위해 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probe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사용하여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컨테이너를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검사하면됩니다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트래픽이 줄어들면서 증설된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파드는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다시 증감되게 되는데요</a:t>
            </a:r>
            <a:endParaRPr lang="en-US" altLang="ko-K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파드가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증감되는 과정에서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파드의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요청을 처리하기전에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파드가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먼저 삭제되어 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graceful shutdown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보장 하지못해 문제가 발생하게 됩니다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해당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문제는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컨테이너 라이플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사이클 훅에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프리스탑과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dirty="0" err="1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terminationGracePeriodSeconds</a:t>
            </a:r>
            <a:r>
              <a:rPr lang="ko-KR" altLang="en-US" sz="120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를 사용하면 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graceful 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shutdown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보장받을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</a:t>
            </a:r>
            <a:r>
              <a:rPr lang="ko-KR" altLang="en-US" sz="120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있습니다</a:t>
            </a:r>
            <a:endParaRPr lang="en-US" altLang="ko-KR" sz="1200" dirty="0" smtClean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endParaRPr lang="en-US" altLang="ko-KR" sz="1200" b="0" i="0" kern="1200" baseline="0" dirty="0" smtClean="0">
              <a:solidFill>
                <a:schemeClr val="tx1"/>
              </a:solidFill>
              <a:effectLst/>
              <a:latin typeface="KoPub돋움체 Bold" panose="02020603020101020101" pitchFamily="18" charset="-127"/>
              <a:ea typeface="KoPub돋움체 Bold" panose="02020603020101020101" pitchFamily="18" charset="-127"/>
              <a:cs typeface="+mn-cs"/>
            </a:endParaRPr>
          </a:p>
          <a:p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다음 장에서 더 자세히 설명 드리겠습니다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.</a:t>
            </a:r>
            <a:endParaRPr lang="en-US" altLang="ko-K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79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kubernetes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에서는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헬스체크를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확인하기 위해서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livenessProbe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readinessProbe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가지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상태체크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옵션을 주고 있습니다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livenessProbe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컨테이너가 살아 있는지 확인하는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헬스체크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역할을 하고있습니다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만약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헬스체크가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실패한다면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kubelet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컨테이너를 죽이게 되고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restart policy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따라 컨테이너가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재시작됩니다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readinessProbe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실제로 컨테이너가 서비스 요청을 처리할 준비가 되었는지를 확인하는데 사용됩니다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readinessProbe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상태여야지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연결된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추가되고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그제 서야 트래픽을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받을 수 있게 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예를들어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자바 프로세스 같은 경우는 프로세스가 올라와서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livenessProbe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상태가 되더라도 자바 초기화 과정이 오래 걸리기 때문에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readinessProbe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설정하지 않았다면 서비스 요청 처리에 대한 유무를 모르기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떄문에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아직 준비되지 않은 컨테이너로 요청이 가 응답이 실패할 수 있습니다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경우를 방지하기 위해서 실제 서비스가 준비된 상태인지를 확인할 수 있는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readinessProbe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제대로 설정해 주셔야 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probe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잘 사용한다면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hpa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통한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파드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증설 뿐만 아니라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파드가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제대로 작동되는지 확인하는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헬스체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크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역할로 서버의 신뢰성을 높일 수 있습니다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169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다음으로는 </a:t>
            </a:r>
            <a:r>
              <a:rPr lang="ko-KR" altLang="en-US" dirty="0" err="1" smtClean="0"/>
              <a:t>파드가</a:t>
            </a:r>
            <a:r>
              <a:rPr lang="ko-KR" altLang="en-US" dirty="0" smtClean="0"/>
              <a:t> 증감 또는 사라지면서 발생하는 문제를 </a:t>
            </a:r>
            <a:r>
              <a:rPr lang="ko-KR" altLang="en-US" dirty="0" err="1" smtClean="0"/>
              <a:t>설명드리겠습니다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운영자가 </a:t>
            </a:r>
            <a:r>
              <a:rPr lang="en-US" altLang="ko-KR" dirty="0" err="1" smtClean="0"/>
              <a:t>kubectl</a:t>
            </a:r>
            <a:r>
              <a:rPr lang="en-US" altLang="ko-KR" dirty="0" smtClean="0"/>
              <a:t> delete pod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명령을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내리면 해당 명령은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전달되며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전달 받은 요청은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엔드포인트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컨트롤러와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워커노드의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kubelet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전송됩니다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>우선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엔드포인트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컨트롤러가 받은 요청에 대한 워크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플로우를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설명하면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엔드포인트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컨트롤에서 삭제할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파드의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주소와 포트를 제거하기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위해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명령을 내립니다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해당 명령을 받은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server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Kube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-proxy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에게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명령을 전달하여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iptable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해당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파드에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서비스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엔드포인트를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삭제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동시에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파드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삭제를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요청을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받은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kubelet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워크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플로우를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보면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Kubelet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SIGTERM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신호를 보내게 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ko-K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SIGTERM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보낸후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일정시간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이후에도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에플리케이션이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삭제되지 않고 작동 중이라면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SIGKILL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보내어 강제로 컨테이너를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종료하게 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altLang="ko-KR" sz="1200" b="0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</a:t>
            </a:r>
            <a:r>
              <a:rPr lang="en-US" altLang="ko-KR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가지 문제점이 발생합니다</a:t>
            </a:r>
            <a:endParaRPr lang="en-US" altLang="ko-KR" sz="1200" b="0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sz="1200" b="0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첫번쨰</a:t>
            </a:r>
            <a:endParaRPr lang="en-US" altLang="ko-KR" sz="1200" b="0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엔드포인트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제거 프로세스가 완료되기 전에 컨테이너가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종료된다면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파드가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없어도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파드의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포트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엔드포인트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등은 아직 남아 있기 때문에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파드로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보내지는 요청은 계속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전송되며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클라이언트는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연결 시간 초과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또는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연결 거부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오류를 응답으로 받게 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떄문에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엔드포인트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제거가 완료되기 전에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파드들은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꼭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살아있어야합니다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b="0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두번째로</a:t>
            </a:r>
            <a:endParaRPr lang="en-US" altLang="ko-KR" sz="1200" b="0" i="0" u="non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baseline="0" dirty="0" err="1" smtClean="0"/>
              <a:t>sigterm</a:t>
            </a:r>
            <a:r>
              <a:rPr lang="ko-KR" altLang="en-US" baseline="0" dirty="0" smtClean="0"/>
              <a:t>이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발생하면 현재 들어온 </a:t>
            </a:r>
            <a:r>
              <a:rPr lang="ko-KR" altLang="en-US" baseline="0" dirty="0" smtClean="0"/>
              <a:t>요청을 </a:t>
            </a:r>
            <a:r>
              <a:rPr lang="ko-KR" altLang="en-US" baseline="0" dirty="0" smtClean="0"/>
              <a:t>처리하고 종료하는데 </a:t>
            </a:r>
            <a:r>
              <a:rPr lang="en-US" altLang="ko-KR" baseline="0" dirty="0" smtClean="0"/>
              <a:t>graceful </a:t>
            </a:r>
            <a:r>
              <a:rPr lang="en-US" altLang="ko-KR" baseline="0" dirty="0" err="1" smtClean="0"/>
              <a:t>shoutdown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시간이 충분하지 않아 </a:t>
            </a:r>
            <a:r>
              <a:rPr lang="ko-KR" altLang="en-US" baseline="0" dirty="0" smtClean="0"/>
              <a:t>현재 작업이 </a:t>
            </a:r>
            <a:r>
              <a:rPr lang="ko-KR" altLang="en-US" baseline="0" dirty="0" smtClean="0"/>
              <a:t>완료되지 않은 상태로 서버가 다운될 수 있습니다</a:t>
            </a:r>
            <a:r>
              <a:rPr lang="en-US" altLang="ko-KR" baseline="0" dirty="0" smtClean="0"/>
              <a:t>.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44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첫번쨰 문제를 해결하기 위해서는 컨테이너 라이프사이클 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hook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사용하면 되는데요</a:t>
            </a:r>
            <a:endParaRPr lang="en-US" altLang="ko-KR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쿠버네티스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컨테이너는 </a:t>
            </a:r>
            <a:r>
              <a:rPr lang="ko-KR" alt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웨이팅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altLang="ko-KR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러닝</a:t>
            </a:r>
            <a:r>
              <a:rPr lang="en-US" altLang="ko-KR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터미네이티드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가지 </a:t>
            </a:r>
            <a:r>
              <a:rPr lang="ko-KR" alt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수명주기가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있습니다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altLang="ko-KR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ko-KR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</a:t>
            </a:r>
            <a:r>
              <a:rPr lang="en-US" altLang="ko-K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Wating</a:t>
            </a:r>
            <a:r>
              <a:rPr lang="ko-KR" alt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컨테이너의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시작을 완료하는 데 필요한 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작업을 진행하는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상태로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예를들어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컨테이너 이미지를 다운로드 중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이거나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Secret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데이터를 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적용하는 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작업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 생각하시면 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Running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</a:t>
            </a:r>
            <a:r>
              <a:rPr lang="en-US" altLang="ko-KR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컨테이너가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문제없이 실행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되고 있음을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나타내며</a:t>
            </a:r>
            <a:endParaRPr lang="ko-KR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Terminated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</a:t>
            </a:r>
            <a:r>
              <a:rPr lang="ko-KR" alt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컨테이너가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실행을 시작한 후 완료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되었거나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이유로 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실패한 상태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나타냅니다</a:t>
            </a:r>
            <a:endParaRPr lang="ko-KR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수명주기 이외에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hook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사용하여 조금 더 다양하게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컨테이너 생성 과정에 설정이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가능합니다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Hook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이란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배포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 Cycle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특정한 부분에 개입할 수 있게 해주는 설정으로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poststart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ko-K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prestop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가지가 있습니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간단히 </a:t>
            </a:r>
            <a:r>
              <a:rPr lang="ko-KR" alt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설명드리면</a:t>
            </a:r>
            <a:r>
              <a:rPr lang="en-US" altLang="ko-KR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PostStart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Hook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말 그대로 컨테이너가 생성된 후 바로 실행되는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훅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이며</a:t>
            </a:r>
            <a:endParaRPr lang="en-US" altLang="ko-K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PreStop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Hook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Container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종료되기 전 실행되는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훅입니다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중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Prestop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큰 특징으로는 </a:t>
            </a:r>
            <a:r>
              <a:rPr lang="en-US" altLang="ko-K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prestop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완료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된후에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sigterm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발생한다는것입니다</a:t>
            </a:r>
            <a:endParaRPr lang="en-US" altLang="ko-K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특징 때문에 </a:t>
            </a:r>
            <a:r>
              <a:rPr lang="en-US" altLang="ko-K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prestop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주로 정상적으로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에플리케이션을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종료시키기 위해 사용됩니다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ko-KR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앞서 </a:t>
            </a:r>
            <a:r>
              <a:rPr lang="en-US" altLang="ko-KR" b="1" dirty="0" smtClean="0">
                <a:solidFill>
                  <a:srgbClr val="222222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POD Delete Workflow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보신 것 처럼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iptable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엔드포인트가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삭제되는것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보다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파드가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빨리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삭제된다면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문제가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발생합니다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해결하기 위해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Prestop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사용하여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파드가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삭제되는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충분한 시간을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벌어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iptable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엔드포인트가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먼저 삭제되도록 설정 가능합니다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ko-KR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88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해당 그림을 보고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조금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자세히 설명 드리겠습니다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운영자가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delete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명령을 내린다면 아까와 마찬가지로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삭제 </a:t>
            </a:r>
            <a:r>
              <a:rPr lang="en-US" altLang="ko-KR" dirty="0" err="1" smtClean="0"/>
              <a:t>api</a:t>
            </a:r>
            <a:r>
              <a:rPr lang="ko-KR" altLang="en-US" dirty="0" smtClean="0"/>
              <a:t>가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kubelet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보내져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파드가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종료되어야 함을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확인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후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파드의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컨테이너에 대한 종료 시퀀스를 시작합니다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이전 과는 다르게 위에서 설명한 대로 </a:t>
            </a:r>
            <a:r>
              <a:rPr lang="en-US" altLang="ko-K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신호를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실행하기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전에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prestop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hook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실행되어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sigTERM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신호가 지연되고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엔드포인트가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제거될 시간을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충분히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벌수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있습니다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다음으로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가지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문제중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번쨰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문제에 대한 해결입니다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baseline="0" dirty="0" smtClean="0"/>
              <a:t>Graceful </a:t>
            </a:r>
            <a:r>
              <a:rPr lang="en-US" altLang="ko-KR" baseline="0" dirty="0" err="1" smtClean="0"/>
              <a:t>shoutdown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시간이 충분하지 않아 작업이 완료되지 않은 상태로 서버가 다운될 수 있다 </a:t>
            </a:r>
            <a:r>
              <a:rPr lang="ko-KR" altLang="en-US" baseline="0" dirty="0" err="1" smtClean="0"/>
              <a:t>설명드렸습니다</a:t>
            </a:r>
            <a:endParaRPr lang="en-US" altLang="ko-KR" baseline="0" dirty="0" smtClean="0"/>
          </a:p>
          <a:p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해결하기 위해 </a:t>
            </a:r>
            <a:r>
              <a:rPr lang="en-US" altLang="ko-KR" dirty="0" err="1" smtClean="0"/>
              <a:t>terminationGracePeriodSeconds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설정을 사용하시면 </a:t>
            </a:r>
            <a:r>
              <a:rPr lang="ko-KR" altLang="en-US" dirty="0" smtClean="0"/>
              <a:t>됩니다</a:t>
            </a:r>
            <a:endParaRPr lang="en-US" altLang="ko-KR" dirty="0" smtClean="0"/>
          </a:p>
          <a:p>
            <a:r>
              <a:rPr lang="ko-KR" altLang="en-US" dirty="0" smtClean="0"/>
              <a:t>해당 설정을 통해 </a:t>
            </a:r>
            <a:r>
              <a:rPr lang="en-US" altLang="ko-KR" dirty="0" err="1" smtClean="0"/>
              <a:t>Sigterm</a:t>
            </a:r>
            <a:r>
              <a:rPr lang="ko-KR" altLang="en-US" baseline="0" dirty="0" smtClean="0"/>
              <a:t> 이후</a:t>
            </a:r>
            <a:r>
              <a:rPr lang="ko-KR" altLang="en-US" dirty="0" smtClean="0"/>
              <a:t>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kubelet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컨테이너를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sigkill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하기 전에 대기하는 시간을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확보할수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있습니다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주의할점으로는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dirty="0" err="1" smtClean="0"/>
              <a:t>terminationGracePeriodSeconds</a:t>
            </a:r>
            <a:r>
              <a:rPr lang="en-US" altLang="ko-KR" dirty="0" smtClean="0"/>
              <a:t> </a:t>
            </a:r>
            <a:r>
              <a:rPr lang="ko-KR" altLang="en-US" dirty="0" smtClean="0"/>
              <a:t>시간은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Prestop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hook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시간과 애플리케이션의 종료 시간을 포함해야 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Prestop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시간 보다 </a:t>
            </a:r>
            <a:r>
              <a:rPr lang="en-US" altLang="ko-KR" dirty="0" err="1" smtClean="0"/>
              <a:t>terminationGracePeriodSeconds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설정이 우선이기 </a:t>
            </a:r>
            <a:r>
              <a:rPr lang="ko-KR" altLang="en-US" dirty="0" smtClean="0"/>
              <a:t>때문에</a:t>
            </a:r>
            <a:r>
              <a:rPr lang="en-US" altLang="ko-KR" baseline="0" dirty="0" smtClean="0"/>
              <a:t> </a:t>
            </a:r>
            <a:r>
              <a:rPr lang="en-US" altLang="ko-K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Prestop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시간이 </a:t>
            </a:r>
            <a:r>
              <a:rPr lang="en-US" altLang="ko-KR" dirty="0" err="1" smtClean="0"/>
              <a:t>terminationGracePeriodSeconds</a:t>
            </a:r>
            <a:r>
              <a:rPr lang="en-US" altLang="ko-KR" dirty="0" smtClean="0"/>
              <a:t> </a:t>
            </a:r>
            <a:r>
              <a:rPr lang="ko-KR" altLang="en-US" dirty="0" smtClean="0"/>
              <a:t>보다 길어도 </a:t>
            </a:r>
            <a:r>
              <a:rPr lang="en-US" altLang="ko-KR" dirty="0" err="1" smtClean="0"/>
              <a:t>terminationGracePeriodSeconds</a:t>
            </a:r>
            <a:r>
              <a:rPr lang="ko-KR" altLang="en-US" dirty="0" smtClean="0"/>
              <a:t>에 </a:t>
            </a:r>
            <a:r>
              <a:rPr lang="ko-KR" altLang="en-US" dirty="0" smtClean="0"/>
              <a:t>설정 </a:t>
            </a:r>
            <a:r>
              <a:rPr lang="ko-KR" altLang="en-US" dirty="0" smtClean="0"/>
              <a:t>값에 </a:t>
            </a:r>
            <a:r>
              <a:rPr lang="ko-KR" altLang="en-US" dirty="0" smtClean="0"/>
              <a:t>맞게 </a:t>
            </a:r>
            <a:r>
              <a:rPr lang="en-US" altLang="ko-KR" dirty="0" err="1" smtClean="0"/>
              <a:t>sigkill</a:t>
            </a:r>
            <a:r>
              <a:rPr lang="ko-KR" altLang="en-US" dirty="0" smtClean="0"/>
              <a:t>이 </a:t>
            </a:r>
            <a:r>
              <a:rPr lang="ko-KR" altLang="en-US" dirty="0" smtClean="0"/>
              <a:t>작동됩니다</a:t>
            </a:r>
            <a:endParaRPr lang="en-US" altLang="ko-K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그렇기 때문에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엔드포인트가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삭제되는 시간과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애플리케이션의 종료 시간을 정확하게 파악한 후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Prestop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ko-KR" dirty="0" err="1" smtClean="0"/>
              <a:t>terminationGracePeriodSeconds</a:t>
            </a:r>
            <a:r>
              <a:rPr lang="ko-KR" altLang="en-US" dirty="0" smtClean="0"/>
              <a:t>에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알맞은 시간으로 설정하시면 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Graceful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shutdown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대한 문제를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해결하실수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있습니다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b="1" dirty="0" smtClean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60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쿠버네티스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클러스터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DNS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서버 역할을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해주는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coredns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쿼리 효율화입니다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76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파드를</a:t>
            </a:r>
            <a:r>
              <a:rPr lang="ko-KR" altLang="en-US" dirty="0" smtClean="0"/>
              <a:t> 생성하면 해당 </a:t>
            </a:r>
            <a:r>
              <a:rPr lang="en-US" altLang="ko-KR" dirty="0" err="1" smtClean="0"/>
              <a:t>resolv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conf</a:t>
            </a:r>
            <a:r>
              <a:rPr lang="ko-KR" altLang="en-US" dirty="0" smtClean="0"/>
              <a:t>파일이 디폴트로 컨테이너에 생성되는데요</a:t>
            </a:r>
            <a:r>
              <a:rPr lang="en-US" altLang="ko-KR" dirty="0" smtClean="0"/>
              <a:t>.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해당 파일을 설명하면 다음과 같습니다</a:t>
            </a:r>
            <a:endParaRPr lang="en-US" altLang="ko-K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제일 아래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 옵션의 </a:t>
            </a:r>
            <a:r>
              <a:rPr lang="en-US" altLang="ko-KR" baseline="0" dirty="0" err="1" smtClean="0"/>
              <a:t>ndots</a:t>
            </a:r>
            <a:r>
              <a:rPr lang="ko-KR" altLang="en-US" baseline="0" dirty="0" smtClean="0"/>
              <a:t>은 </a:t>
            </a:r>
            <a:endParaRPr lang="en-US" altLang="ko-K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FQDN</a:t>
            </a:r>
            <a:r>
              <a:rPr lang="ko-KR" altLang="en-US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으로 취급될 도메인에 포함될 점의 최소 개수로</a:t>
            </a:r>
            <a:r>
              <a:rPr lang="ko-KR" altLang="en-US" baseline="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디폴트 </a:t>
            </a:r>
            <a:r>
              <a:rPr lang="en-US" altLang="ko-KR" baseline="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</a:t>
            </a:r>
            <a:r>
              <a:rPr lang="ko-KR" altLang="en-US" baseline="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개로 구성 되어 있어 점이 </a:t>
            </a:r>
            <a:r>
              <a:rPr lang="en-US" altLang="ko-KR" baseline="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</a:t>
            </a:r>
            <a:r>
              <a:rPr lang="ko-KR" altLang="en-US" baseline="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개 이상의 </a:t>
            </a:r>
            <a:r>
              <a:rPr lang="ko-KR" altLang="en-US" baseline="0" dirty="0" err="1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도메인만을</a:t>
            </a:r>
            <a:r>
              <a:rPr lang="ko-KR" altLang="en-US" baseline="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en-US" altLang="ko-KR" baseline="0" dirty="0" err="1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fqdn</a:t>
            </a:r>
            <a:r>
              <a:rPr lang="ko-KR" altLang="en-US" baseline="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으로 인식합니다</a:t>
            </a:r>
            <a:r>
              <a:rPr lang="en-US" altLang="ko-KR" baseline="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aseline="0" dirty="0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다음으로는 위에 있는 </a:t>
            </a:r>
            <a:r>
              <a:rPr lang="en-US" altLang="ko-KR" sz="1000" baseline="0" dirty="0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search </a:t>
            </a:r>
            <a:r>
              <a:rPr lang="ko-KR" altLang="en-US" sz="1000" baseline="0" dirty="0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입니다</a:t>
            </a:r>
            <a:r>
              <a:rPr lang="en-US" altLang="ko-KR" sz="1000" baseline="0" dirty="0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baseline="0" dirty="0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Search</a:t>
            </a:r>
            <a:r>
              <a:rPr lang="ko-KR" altLang="en-US" sz="1000" baseline="0" dirty="0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는 </a:t>
            </a:r>
            <a:r>
              <a:rPr lang="en-US" altLang="ko-KR" sz="1000" baseline="0" dirty="0" err="1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ndots</a:t>
            </a:r>
            <a:r>
              <a:rPr lang="en-US" altLang="ko-KR" sz="1000" baseline="0" dirty="0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000" baseline="0" dirty="0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미만의 </a:t>
            </a:r>
            <a:r>
              <a:rPr lang="en-US" altLang="ko-KR" sz="1000" baseline="0" dirty="0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DNS</a:t>
            </a:r>
            <a:r>
              <a:rPr lang="ko-KR" altLang="en-US" sz="1000" baseline="0" dirty="0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를</a:t>
            </a:r>
            <a:r>
              <a:rPr lang="en-US" altLang="ko-KR" sz="1000" baseline="0" dirty="0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000" baseline="0" dirty="0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쿼리를 할 경우 </a:t>
            </a:r>
            <a:r>
              <a:rPr lang="en-US" altLang="ko-KR" sz="1000" baseline="0" dirty="0" err="1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fqdn</a:t>
            </a:r>
            <a:r>
              <a:rPr lang="ko-KR" altLang="en-US" sz="1000" baseline="0" dirty="0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으로 인식하지 못하여 </a:t>
            </a:r>
            <a:r>
              <a:rPr lang="en-US" altLang="ko-KR" sz="1000" baseline="0" dirty="0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search</a:t>
            </a:r>
            <a:r>
              <a:rPr lang="ko-KR" altLang="en-US" sz="1000" baseline="0" dirty="0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에 있는 도메인들을 </a:t>
            </a:r>
            <a:r>
              <a:rPr lang="en-US" altLang="ko-KR" sz="1000" baseline="0" dirty="0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suffix</a:t>
            </a:r>
            <a:r>
              <a:rPr lang="ko-KR" altLang="en-US" sz="1000" baseline="0" dirty="0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로 차례대로 </a:t>
            </a:r>
            <a:r>
              <a:rPr lang="ko-KR" altLang="en-US" sz="1000" baseline="0" dirty="0" err="1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붙혀가며</a:t>
            </a:r>
            <a:r>
              <a:rPr lang="ko-KR" altLang="en-US" sz="1000" baseline="0" dirty="0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도메인 질의를 합니다</a:t>
            </a:r>
            <a:r>
              <a:rPr lang="en-US" altLang="ko-KR" sz="1000" baseline="0" dirty="0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000" baseline="0" dirty="0" smtClean="0">
              <a:solidFill>
                <a:schemeClr val="bg1">
                  <a:lumMod val="50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aseline="0" dirty="0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마지막으로 </a:t>
            </a:r>
            <a:r>
              <a:rPr lang="en-US" altLang="ko-KR" sz="1000" baseline="0" dirty="0" err="1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nameserver</a:t>
            </a:r>
            <a:r>
              <a:rPr lang="ko-KR" altLang="en-US" sz="1000" baseline="0" dirty="0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는 </a:t>
            </a:r>
            <a:r>
              <a:rPr lang="en-US" altLang="ko-KR" sz="1000" baseline="0" dirty="0" err="1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dns</a:t>
            </a:r>
            <a:r>
              <a:rPr lang="ko-KR" altLang="en-US" sz="1000" baseline="0" dirty="0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를 질의할 곳 즉 </a:t>
            </a:r>
            <a:r>
              <a:rPr lang="ko-KR" altLang="en-US" sz="1000" baseline="0" dirty="0" err="1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쿠버네티스</a:t>
            </a:r>
            <a:r>
              <a:rPr lang="ko-KR" altLang="en-US" sz="1000" baseline="0" dirty="0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en-US" altLang="ko-KR" sz="1000" baseline="0" dirty="0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DNS </a:t>
            </a:r>
            <a:r>
              <a:rPr lang="ko-KR" altLang="en-US" sz="1000" baseline="0" dirty="0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서버인 </a:t>
            </a:r>
            <a:r>
              <a:rPr lang="en-US" altLang="ko-KR" sz="1000" baseline="0" dirty="0" err="1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coredns</a:t>
            </a:r>
            <a:r>
              <a:rPr lang="ko-KR" altLang="en-US" sz="1000" baseline="0" dirty="0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의 </a:t>
            </a:r>
            <a:r>
              <a:rPr lang="en-US" altLang="ko-KR" sz="1000" baseline="0" dirty="0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service </a:t>
            </a:r>
            <a:r>
              <a:rPr lang="en-US" altLang="ko-KR" sz="1000" baseline="0" dirty="0" err="1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ip</a:t>
            </a:r>
            <a:r>
              <a:rPr lang="en-US" altLang="ko-KR" sz="1000" baseline="0" dirty="0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000" baseline="0" dirty="0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주소입니다</a:t>
            </a:r>
            <a:r>
              <a:rPr lang="en-US" altLang="ko-KR" sz="1000" baseline="0" dirty="0" smtClean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.</a:t>
            </a:r>
            <a:endParaRPr lang="en-US" altLang="ko-KR" sz="1000" dirty="0" smtClean="0">
              <a:solidFill>
                <a:schemeClr val="bg1">
                  <a:lumMod val="50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endParaRPr lang="en-US" altLang="ko-KR" dirty="0" smtClean="0"/>
          </a:p>
          <a:p>
            <a:r>
              <a:rPr lang="ko-KR" altLang="en-US" dirty="0" smtClean="0"/>
              <a:t>해당 </a:t>
            </a:r>
            <a:r>
              <a:rPr lang="en-US" altLang="ko-KR" dirty="0" err="1" smtClean="0"/>
              <a:t>reslov.conf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파일을 기반으로 </a:t>
            </a:r>
            <a:r>
              <a:rPr lang="en-US" altLang="ko-KR" dirty="0" err="1" smtClean="0"/>
              <a:t>coredns</a:t>
            </a:r>
            <a:r>
              <a:rPr lang="ko-KR" altLang="en-US" dirty="0" smtClean="0"/>
              <a:t>한테 </a:t>
            </a:r>
            <a:r>
              <a:rPr lang="en-US" altLang="ko-KR" dirty="0" err="1" smtClean="0"/>
              <a:t>dns</a:t>
            </a:r>
            <a:r>
              <a:rPr lang="ko-KR" altLang="en-US" dirty="0" smtClean="0"/>
              <a:t>를 질의하게 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그렇다면 디폴트로 주어지는 </a:t>
            </a:r>
            <a:r>
              <a:rPr lang="en-US" altLang="ko-KR" dirty="0" err="1" smtClean="0"/>
              <a:t>reslov.conf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파일을 사용하는데 어떤 부분에서 문제가 발생할까요</a:t>
            </a:r>
            <a:r>
              <a:rPr lang="en-US" altLang="ko-KR" dirty="0" smtClean="0"/>
              <a:t>?</a:t>
            </a:r>
            <a:r>
              <a:rPr lang="ko-KR" altLang="en-US" baseline="0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52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예를 </a:t>
            </a:r>
            <a:r>
              <a:rPr lang="ko-KR" altLang="en-US" dirty="0" smtClean="0"/>
              <a:t>들어 </a:t>
            </a:r>
            <a:r>
              <a:rPr lang="en-US" altLang="ko-KR" dirty="0" smtClean="0"/>
              <a:t>jiheon.k8s.com</a:t>
            </a:r>
            <a:r>
              <a:rPr lang="ko-KR" altLang="en-US" baseline="0" dirty="0" smtClean="0"/>
              <a:t>라는 외부 도메인 호출 시 </a:t>
            </a:r>
            <a:endParaRPr lang="en-US" altLang="ko-KR" baseline="0" dirty="0" smtClean="0"/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해당 도메인은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ndots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으로 지정된 점에 개수가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넘지 않아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fqdn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으로 인식하지못하기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떄문에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등록되어진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dns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들을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suffix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붙혀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차례대로 질의합니다</a:t>
            </a:r>
            <a:endParaRPr lang="en-US" altLang="ko-K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그림과 같이 질의 한 도메인의 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suffix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제일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앞에있는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디폴트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점 서비스 점 클러스터 점 로컬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다음으로 서비스 점 클러스터 점 로컬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마지막으로 클러스터 점 로컬 이후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처음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질의하려했던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dirty="0" smtClean="0"/>
              <a:t>jiheon.k8s.com</a:t>
            </a:r>
            <a:r>
              <a:rPr lang="ko-KR" altLang="en-US" dirty="0" smtClean="0"/>
              <a:t>을 질의 하게 됩니다</a:t>
            </a:r>
            <a:r>
              <a:rPr lang="en-US" altLang="ko-KR" dirty="0" smtClean="0"/>
              <a:t>.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  <a:p>
            <a:r>
              <a:rPr lang="ko-KR" altLang="en-US" dirty="0" smtClean="0"/>
              <a:t>굳이 필요하지 않은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DNS </a:t>
            </a:r>
            <a:r>
              <a:rPr lang="ko-KR" altLang="en-US" baseline="0" dirty="0" smtClean="0"/>
              <a:t>질의를 </a:t>
            </a:r>
            <a:r>
              <a:rPr lang="en-US" altLang="ko-KR" baseline="0" dirty="0" smtClean="0"/>
              <a:t>3</a:t>
            </a:r>
            <a:r>
              <a:rPr lang="ko-KR" altLang="en-US" baseline="0" dirty="0" smtClean="0"/>
              <a:t>번을 더 한샘인데요</a:t>
            </a:r>
            <a:endParaRPr lang="ko-KR" altLang="en-US" dirty="0" smtClean="0"/>
          </a:p>
          <a:p>
            <a:r>
              <a:rPr lang="ko-KR" altLang="en-US" dirty="0" smtClean="0"/>
              <a:t>이와 같은 추가적인 </a:t>
            </a:r>
            <a:r>
              <a:rPr lang="en-US" altLang="ko-KR" dirty="0" smtClean="0"/>
              <a:t>DNS </a:t>
            </a:r>
            <a:r>
              <a:rPr lang="ko-KR" altLang="en-US" dirty="0" smtClean="0"/>
              <a:t>질의는 의도치 않은 문제를 </a:t>
            </a:r>
            <a:r>
              <a:rPr lang="ko-KR" altLang="en-US" dirty="0" err="1" smtClean="0"/>
              <a:t>일으킬수도</a:t>
            </a:r>
            <a:r>
              <a:rPr lang="ko-KR" altLang="en-US" dirty="0" smtClean="0"/>
              <a:t> 있습니다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예를들어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aws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같은 경우 </a:t>
            </a:r>
            <a:r>
              <a:rPr lang="en-US" altLang="ko-KR" baseline="0" dirty="0" smtClean="0"/>
              <a:t>VPC, EC2</a:t>
            </a:r>
            <a:r>
              <a:rPr lang="ko-KR" altLang="en-US" baseline="0" dirty="0" smtClean="0"/>
              <a:t>에 </a:t>
            </a:r>
            <a:r>
              <a:rPr lang="en-US" altLang="ko-KR" baseline="0" dirty="0" smtClean="0"/>
              <a:t>DNS </a:t>
            </a:r>
            <a:r>
              <a:rPr lang="ko-KR" altLang="en-US" baseline="0" dirty="0" smtClean="0"/>
              <a:t>쿼리 </a:t>
            </a:r>
            <a:r>
              <a:rPr lang="ko-KR" altLang="en-US" baseline="0" dirty="0" err="1" smtClean="0"/>
              <a:t>리밋이</a:t>
            </a:r>
            <a:r>
              <a:rPr lang="ko-KR" altLang="en-US" baseline="0" dirty="0" smtClean="0"/>
              <a:t> 걸려있어 추가 발생하는 </a:t>
            </a:r>
            <a:r>
              <a:rPr lang="en-US" altLang="ko-KR" baseline="0" dirty="0" smtClean="0"/>
              <a:t>DNS </a:t>
            </a:r>
            <a:r>
              <a:rPr lang="ko-KR" altLang="en-US" baseline="0" dirty="0" smtClean="0"/>
              <a:t>질의에 의해서 문제가 </a:t>
            </a:r>
            <a:r>
              <a:rPr lang="ko-KR" altLang="en-US" baseline="0" dirty="0" err="1" smtClean="0"/>
              <a:t>발생할수도</a:t>
            </a:r>
            <a:r>
              <a:rPr lang="ko-KR" altLang="en-US" baseline="0" dirty="0" smtClean="0"/>
              <a:t> 있습니다</a:t>
            </a:r>
            <a:endParaRPr lang="en-US" altLang="ko-KR" baseline="0" dirty="0" smtClean="0"/>
          </a:p>
          <a:p>
            <a:r>
              <a:rPr lang="ko-KR" altLang="en-US" baseline="0" dirty="0" smtClean="0"/>
              <a:t>또한 </a:t>
            </a:r>
            <a:r>
              <a:rPr lang="en-US" altLang="ko-KR" baseline="0" dirty="0" smtClean="0"/>
              <a:t>4</a:t>
            </a:r>
            <a:r>
              <a:rPr lang="ko-KR" altLang="en-US" baseline="0" dirty="0" smtClean="0"/>
              <a:t>번에 쿼리를 거치기 때문에 속도면에서도 추가적인 </a:t>
            </a:r>
            <a:r>
              <a:rPr lang="ko-KR" altLang="en-US" baseline="0" dirty="0" err="1" smtClean="0"/>
              <a:t>레이턴시가</a:t>
            </a:r>
            <a:r>
              <a:rPr lang="ko-KR" altLang="en-US" baseline="0" dirty="0" smtClean="0"/>
              <a:t> 발생하게 됩니다</a:t>
            </a:r>
            <a:r>
              <a:rPr lang="en-US" altLang="ko-KR" baseline="0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그럼 어떻게 하면 해당 문제를 해결하며 </a:t>
            </a:r>
            <a:r>
              <a:rPr lang="en-US" altLang="ko-KR" dirty="0" err="1" smtClean="0"/>
              <a:t>coredns</a:t>
            </a:r>
            <a:r>
              <a:rPr lang="ko-KR" altLang="en-US" dirty="0" smtClean="0"/>
              <a:t>를 조금 더 효율적으로 사용할 수 있을까요</a:t>
            </a:r>
            <a:r>
              <a:rPr lang="en-US" altLang="ko-KR" dirty="0" smtClean="0"/>
              <a:t>?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77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ko-KR" altLang="en-US" dirty="0" err="1" smtClean="0"/>
              <a:t>쿠버네티스를</a:t>
            </a:r>
            <a:r>
              <a:rPr lang="ko-KR" altLang="en-US" dirty="0" smtClean="0"/>
              <a:t> 사용하다 보면 </a:t>
            </a:r>
            <a:r>
              <a:rPr lang="ko-KR" altLang="en-US" baseline="0" dirty="0" smtClean="0"/>
              <a:t>내가 </a:t>
            </a:r>
            <a:r>
              <a:rPr lang="ko-KR" altLang="en-US" baseline="0" dirty="0" err="1" smtClean="0"/>
              <a:t>아는것은</a:t>
            </a:r>
            <a:r>
              <a:rPr lang="ko-KR" altLang="en-US" baseline="0" dirty="0" smtClean="0"/>
              <a:t> 빙산의 일각이다</a:t>
            </a:r>
            <a:r>
              <a:rPr lang="en-US" altLang="ko-KR" baseline="0" dirty="0" smtClean="0"/>
              <a:t>,</a:t>
            </a:r>
            <a:r>
              <a:rPr lang="ko-KR" altLang="en-US" dirty="0" smtClean="0"/>
              <a:t> 보이는게 다가</a:t>
            </a:r>
            <a:r>
              <a:rPr lang="ko-KR" altLang="en-US" baseline="0" dirty="0" smtClean="0"/>
              <a:t> 아니다라는 생각을 많이 하는데요</a:t>
            </a:r>
            <a:endParaRPr lang="en-US" altLang="ko-KR" baseline="0" dirty="0" smtClean="0"/>
          </a:p>
          <a:p>
            <a:pPr>
              <a:spcBef>
                <a:spcPct val="0"/>
              </a:spcBef>
            </a:pPr>
            <a:endParaRPr lang="en-US" altLang="ko-KR" baseline="0" dirty="0" smtClean="0"/>
          </a:p>
          <a:p>
            <a:pPr>
              <a:spcBef>
                <a:spcPct val="0"/>
              </a:spcBef>
            </a:pPr>
            <a:r>
              <a:rPr lang="ko-KR" altLang="en-US" baseline="0" dirty="0" smtClean="0"/>
              <a:t>위에 그림은 </a:t>
            </a:r>
            <a:r>
              <a:rPr lang="ko-KR" altLang="en-US" baseline="0" dirty="0" err="1" smtClean="0"/>
              <a:t>쿠버네티스를</a:t>
            </a:r>
            <a:r>
              <a:rPr lang="ko-KR" altLang="en-US" baseline="0" dirty="0" smtClean="0"/>
              <a:t> 처음 </a:t>
            </a:r>
            <a:r>
              <a:rPr lang="ko-KR" altLang="en-US" baseline="0" dirty="0" err="1" smtClean="0"/>
              <a:t>도입하시는분들께</a:t>
            </a:r>
            <a:r>
              <a:rPr lang="ko-KR" altLang="en-US" baseline="0" dirty="0" smtClean="0"/>
              <a:t>  많이 보여드리는 이미지입니다</a:t>
            </a:r>
            <a:r>
              <a:rPr lang="en-US" altLang="ko-KR" baseline="0" dirty="0" smtClean="0"/>
              <a:t>.</a:t>
            </a:r>
          </a:p>
          <a:p>
            <a:pPr>
              <a:spcBef>
                <a:spcPct val="0"/>
              </a:spcBef>
            </a:pPr>
            <a:endParaRPr lang="en-US" altLang="ko-KR" baseline="0" dirty="0" smtClean="0"/>
          </a:p>
          <a:p>
            <a:pPr>
              <a:spcBef>
                <a:spcPct val="0"/>
              </a:spcBef>
            </a:pPr>
            <a:r>
              <a:rPr lang="ko-KR" altLang="en-US" dirty="0" smtClean="0"/>
              <a:t>해당 그림과 같이 </a:t>
            </a:r>
            <a:r>
              <a:rPr lang="ko-KR" altLang="en-US" dirty="0" err="1" smtClean="0"/>
              <a:t>쿠버네티스를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처음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도입한다면 생각보다 쉽게 </a:t>
            </a:r>
            <a:r>
              <a:rPr lang="en-US" altLang="ko-KR" baseline="0" dirty="0" err="1" smtClean="0"/>
              <a:t>msa</a:t>
            </a:r>
            <a:r>
              <a:rPr lang="ko-KR" altLang="en-US" baseline="0" dirty="0" smtClean="0"/>
              <a:t>를 </a:t>
            </a:r>
            <a:r>
              <a:rPr lang="ko-KR" altLang="en-US" baseline="0" dirty="0" smtClean="0"/>
              <a:t>구현했다 생각하실 수 있습니다</a:t>
            </a:r>
            <a:endParaRPr lang="en-US" altLang="ko-KR" baseline="0" dirty="0" smtClean="0"/>
          </a:p>
          <a:p>
            <a:pPr>
              <a:spcBef>
                <a:spcPct val="0"/>
              </a:spcBef>
            </a:pPr>
            <a:endParaRPr lang="en-US" altLang="ko-KR" baseline="0" dirty="0" smtClean="0"/>
          </a:p>
          <a:p>
            <a:pPr>
              <a:spcBef>
                <a:spcPct val="0"/>
              </a:spcBef>
            </a:pP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흰색 </a:t>
            </a:r>
            <a:r>
              <a:rPr lang="ko-KR" altLang="en-US" baseline="0" dirty="0" err="1" smtClean="0"/>
              <a:t>없에면서</a:t>
            </a:r>
            <a:r>
              <a:rPr lang="en-US" altLang="ko-KR" baseline="0" dirty="0" smtClean="0"/>
              <a:t>)</a:t>
            </a:r>
            <a:endParaRPr lang="en-US" altLang="ko-KR" baseline="0" dirty="0" smtClean="0"/>
          </a:p>
          <a:p>
            <a:pPr>
              <a:spcBef>
                <a:spcPct val="0"/>
              </a:spcBef>
            </a:pPr>
            <a:r>
              <a:rPr lang="ko-KR" altLang="en-US" baseline="0" dirty="0" smtClean="0"/>
              <a:t>하지만 현재 구조를 고도화 </a:t>
            </a:r>
            <a:r>
              <a:rPr lang="ko-KR" altLang="en-US" baseline="0" dirty="0" err="1" smtClean="0"/>
              <a:t>하다보면</a:t>
            </a:r>
            <a:r>
              <a:rPr lang="ko-KR" altLang="en-US" baseline="0" dirty="0" smtClean="0"/>
              <a:t> </a:t>
            </a:r>
            <a:r>
              <a:rPr lang="ko-KR" altLang="en-US" baseline="0" dirty="0" smtClean="0"/>
              <a:t>더 많은 오브젝트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컨트롤러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설정 등을 </a:t>
            </a:r>
            <a:r>
              <a:rPr lang="ko-KR" altLang="en-US" baseline="0" dirty="0" err="1" smtClean="0"/>
              <a:t>알게되고</a:t>
            </a:r>
            <a:r>
              <a:rPr lang="ko-KR" altLang="en-US" baseline="0" dirty="0" smtClean="0"/>
              <a:t> </a:t>
            </a:r>
            <a:r>
              <a:rPr lang="ko-KR" altLang="en-US" baseline="0" dirty="0" smtClean="0"/>
              <a:t>많은 어려움을 </a:t>
            </a:r>
            <a:r>
              <a:rPr lang="ko-KR" altLang="en-US" baseline="0" dirty="0" err="1" smtClean="0"/>
              <a:t>느끼실겁니다</a:t>
            </a:r>
            <a:endParaRPr lang="en-US" altLang="ko-KR" baseline="0" dirty="0" smtClean="0"/>
          </a:p>
          <a:p>
            <a:pPr>
              <a:spcBef>
                <a:spcPct val="0"/>
              </a:spcBef>
            </a:pPr>
            <a:endParaRPr lang="en-US" altLang="ko-KR" baseline="0" dirty="0" smtClean="0"/>
          </a:p>
          <a:p>
            <a:pPr>
              <a:spcBef>
                <a:spcPct val="0"/>
              </a:spcBef>
            </a:pPr>
            <a:r>
              <a:rPr lang="ko-KR" altLang="en-US" baseline="0" dirty="0" smtClean="0"/>
              <a:t>이 중 </a:t>
            </a:r>
            <a:r>
              <a:rPr lang="ko-KR" altLang="en-US" baseline="0" dirty="0" err="1" smtClean="0"/>
              <a:t>쿠버네티스를</a:t>
            </a:r>
            <a:r>
              <a:rPr lang="ko-KR" altLang="en-US" baseline="0" dirty="0" smtClean="0"/>
              <a:t> 처음 </a:t>
            </a:r>
            <a:r>
              <a:rPr lang="ko-KR" altLang="en-US" baseline="0" dirty="0" smtClean="0"/>
              <a:t>도입 후 </a:t>
            </a:r>
            <a:r>
              <a:rPr lang="ko-KR" altLang="en-US" baseline="0" dirty="0" smtClean="0"/>
              <a:t>문제 없이 사용하기 위해 놓치는 설정과 리소스들을 설명 해드리겠습니다</a:t>
            </a:r>
            <a:endParaRPr lang="en-US" altLang="ko-KR" baseline="0" dirty="0" smtClean="0"/>
          </a:p>
        </p:txBody>
      </p:sp>
      <p:sp>
        <p:nvSpPr>
          <p:cNvPr id="2765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F954A8-7535-4EAB-817B-B04001CE4967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943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이를 해결하는 방법은 간단합니다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옵션 값의 </a:t>
            </a:r>
            <a:r>
              <a:rPr lang="en-US" altLang="ko-KR" dirty="0" err="1" smtClean="0"/>
              <a:t>ndots</a:t>
            </a:r>
            <a:r>
              <a:rPr lang="ko-KR" altLang="en-US" dirty="0" smtClean="0"/>
              <a:t>을 </a:t>
            </a:r>
            <a:r>
              <a:rPr lang="en-US" altLang="ko-KR" dirty="0" smtClean="0"/>
              <a:t>2</a:t>
            </a:r>
            <a:r>
              <a:rPr lang="ko-KR" altLang="en-US" dirty="0" smtClean="0"/>
              <a:t>로 변경해주면 되는데요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보통 </a:t>
            </a:r>
            <a:r>
              <a:rPr lang="ko-KR" altLang="en-US" dirty="0" err="1" smtClean="0"/>
              <a:t>쿠버네티스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err="1" smtClean="0"/>
              <a:t>파드의</a:t>
            </a:r>
            <a:r>
              <a:rPr lang="ko-KR" altLang="en-US" dirty="0" smtClean="0"/>
              <a:t> 도메인은 </a:t>
            </a:r>
            <a:r>
              <a:rPr lang="ko-KR" altLang="en-US" dirty="0" err="1" smtClean="0"/>
              <a:t>파드</a:t>
            </a:r>
            <a:r>
              <a:rPr lang="en-US" altLang="ko-KR" dirty="0" smtClean="0"/>
              <a:t>-</a:t>
            </a:r>
            <a:r>
              <a:rPr lang="en-US" altLang="ko-KR" dirty="0" err="1" smtClean="0"/>
              <a:t>ip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이거나 </a:t>
            </a:r>
            <a:r>
              <a:rPr lang="ko-KR" altLang="en-US" baseline="0" dirty="0" err="1" smtClean="0"/>
              <a:t>파드</a:t>
            </a:r>
            <a:r>
              <a:rPr lang="en-US" altLang="ko-KR" baseline="0" dirty="0" err="1" smtClean="0"/>
              <a:t>ip</a:t>
            </a:r>
            <a:r>
              <a:rPr lang="ko-KR" altLang="en-US" baseline="0" dirty="0" smtClean="0"/>
              <a:t>점 </a:t>
            </a:r>
            <a:r>
              <a:rPr lang="en-US" altLang="ko-KR" baseline="0" dirty="0" smtClean="0"/>
              <a:t>namespace</a:t>
            </a:r>
            <a:r>
              <a:rPr lang="ko-KR" altLang="en-US" baseline="0" dirty="0" smtClean="0"/>
              <a:t>로 구성되며</a:t>
            </a:r>
            <a:endParaRPr lang="en-US" altLang="ko-KR" baseline="0" dirty="0" smtClean="0"/>
          </a:p>
          <a:p>
            <a:r>
              <a:rPr lang="ko-KR" altLang="en-US" baseline="0" dirty="0" smtClean="0"/>
              <a:t>서비스의 도메인은 서비스 이름 또는 </a:t>
            </a:r>
            <a:r>
              <a:rPr lang="ko-KR" altLang="en-US" baseline="0" dirty="0" smtClean="0"/>
              <a:t>서비스 </a:t>
            </a:r>
            <a:r>
              <a:rPr lang="ko-KR" altLang="en-US" baseline="0" dirty="0" err="1" smtClean="0"/>
              <a:t>이름점</a:t>
            </a:r>
            <a:r>
              <a:rPr lang="ko-KR" altLang="en-US" baseline="0" dirty="0" smtClean="0"/>
              <a:t> 네임스페이스가 붙어서 </a:t>
            </a:r>
            <a:r>
              <a:rPr lang="ko-KR" altLang="en-US" baseline="0" dirty="0" smtClean="0"/>
              <a:t>사용됩니다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즉 </a:t>
            </a:r>
            <a:r>
              <a:rPr lang="ko-KR" altLang="en-US" baseline="0" dirty="0" err="1" smtClean="0"/>
              <a:t>파드와</a:t>
            </a:r>
            <a:r>
              <a:rPr lang="ko-KR" altLang="en-US" baseline="0" dirty="0" smtClean="0"/>
              <a:t> 서비스의 도메인은 점을 하나 또는 아예 점을 사용 하지 않는다는 말인데요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이에 따라 </a:t>
            </a:r>
            <a:r>
              <a:rPr lang="en-US" altLang="ko-KR" baseline="0" dirty="0" err="1" smtClean="0"/>
              <a:t>ndots</a:t>
            </a:r>
            <a:r>
              <a:rPr lang="ko-KR" altLang="en-US" baseline="0" dirty="0" smtClean="0"/>
              <a:t>을 </a:t>
            </a:r>
            <a:r>
              <a:rPr lang="en-US" altLang="ko-KR" baseline="0" dirty="0" smtClean="0"/>
              <a:t>2</a:t>
            </a:r>
            <a:r>
              <a:rPr lang="ko-KR" altLang="en-US" baseline="0" dirty="0" smtClean="0"/>
              <a:t>로 지정한다면 </a:t>
            </a:r>
            <a:r>
              <a:rPr lang="ko-KR" altLang="en-US" baseline="0" dirty="0" err="1" smtClean="0"/>
              <a:t>쿠버네티스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service </a:t>
            </a:r>
            <a:r>
              <a:rPr lang="ko-KR" altLang="en-US" baseline="0" dirty="0" smtClean="0"/>
              <a:t>또는 </a:t>
            </a:r>
            <a:r>
              <a:rPr lang="ko-KR" altLang="en-US" baseline="0" dirty="0" err="1" smtClean="0"/>
              <a:t>파드의</a:t>
            </a:r>
            <a:r>
              <a:rPr lang="ko-KR" altLang="en-US" baseline="0" dirty="0" smtClean="0"/>
              <a:t> 도메인을 </a:t>
            </a:r>
            <a:r>
              <a:rPr lang="ko-KR" altLang="en-US" baseline="0" dirty="0" err="1" smtClean="0"/>
              <a:t>질의할경우</a:t>
            </a:r>
            <a:r>
              <a:rPr lang="ko-KR" altLang="en-US" baseline="0" dirty="0" smtClean="0"/>
              <a:t> 여전히 </a:t>
            </a:r>
            <a:r>
              <a:rPr lang="en-US" altLang="ko-KR" baseline="0" dirty="0" err="1" smtClean="0"/>
              <a:t>fqdn</a:t>
            </a:r>
            <a:r>
              <a:rPr lang="ko-KR" altLang="en-US" baseline="0" dirty="0" smtClean="0"/>
              <a:t>으로 인식하지 못하기 때문에 </a:t>
            </a:r>
            <a:r>
              <a:rPr lang="en-US" altLang="ko-KR" baseline="0" dirty="0" smtClean="0"/>
              <a:t>search</a:t>
            </a:r>
            <a:r>
              <a:rPr lang="ko-KR" altLang="en-US" baseline="0" dirty="0" smtClean="0"/>
              <a:t>에 있는 </a:t>
            </a:r>
            <a:r>
              <a:rPr lang="en-US" altLang="ko-KR" baseline="0" dirty="0" smtClean="0"/>
              <a:t>suffix</a:t>
            </a:r>
            <a:r>
              <a:rPr lang="ko-KR" altLang="en-US" baseline="0" dirty="0" smtClean="0"/>
              <a:t>를 차례대로 </a:t>
            </a:r>
            <a:r>
              <a:rPr lang="ko-KR" altLang="en-US" baseline="0" dirty="0" err="1" smtClean="0"/>
              <a:t>붙혀가며</a:t>
            </a:r>
            <a:r>
              <a:rPr lang="ko-KR" altLang="en-US" baseline="0" dirty="0" smtClean="0"/>
              <a:t> 여러 번 </a:t>
            </a:r>
            <a:r>
              <a:rPr lang="ko-KR" altLang="en-US" baseline="0" dirty="0" err="1" smtClean="0"/>
              <a:t>질의를하고</a:t>
            </a:r>
            <a:endParaRPr lang="en-US" altLang="ko-KR" baseline="0" dirty="0" smtClean="0"/>
          </a:p>
          <a:p>
            <a:r>
              <a:rPr lang="en-US" altLang="ko-KR" baseline="0" dirty="0" smtClean="0"/>
              <a:t>Jiheon.k8s.com</a:t>
            </a:r>
            <a:r>
              <a:rPr lang="ko-KR" altLang="en-US" baseline="0" dirty="0" smtClean="0"/>
              <a:t>과 같은 외부 도메인은 </a:t>
            </a:r>
            <a:r>
              <a:rPr lang="en-US" altLang="ko-KR" baseline="0" dirty="0" err="1" smtClean="0"/>
              <a:t>fqdn</a:t>
            </a:r>
            <a:r>
              <a:rPr lang="ko-KR" altLang="en-US" baseline="0" dirty="0" smtClean="0"/>
              <a:t>으로 인식하여 한번에 질의 후 추가적인 질의 없이 외부 네임 서버에 질의하게 됩니다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이를 통해 </a:t>
            </a:r>
            <a:r>
              <a:rPr lang="en-US" altLang="ko-KR" baseline="0" dirty="0" smtClean="0"/>
              <a:t>4</a:t>
            </a:r>
            <a:r>
              <a:rPr lang="ko-KR" altLang="en-US" baseline="0" dirty="0" smtClean="0"/>
              <a:t>번에서 한번으로 도메인 질의를 줄여 쿼리 </a:t>
            </a:r>
            <a:r>
              <a:rPr lang="ko-KR" altLang="en-US" baseline="0" dirty="0" err="1" smtClean="0"/>
              <a:t>리밋에</a:t>
            </a:r>
            <a:r>
              <a:rPr lang="ko-KR" altLang="en-US" baseline="0" dirty="0" smtClean="0"/>
              <a:t> 대한 걱정을 덜고 </a:t>
            </a:r>
            <a:r>
              <a:rPr lang="en-US" altLang="ko-KR" baseline="0" dirty="0" err="1" smtClean="0"/>
              <a:t>coredns</a:t>
            </a:r>
            <a:r>
              <a:rPr lang="ko-KR" altLang="en-US" baseline="0" dirty="0" smtClean="0"/>
              <a:t>를 조금 더 효율적으로 </a:t>
            </a:r>
            <a:r>
              <a:rPr lang="ko-KR" altLang="en-US" baseline="0" dirty="0" err="1" smtClean="0"/>
              <a:t>사용가능합니다</a:t>
            </a:r>
            <a:r>
              <a:rPr lang="en-US" altLang="ko-KR" baseline="0" dirty="0" smtClean="0"/>
              <a:t>.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0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여기까지가 제가 준비한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발표고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간략하게 여러 설정들과 해결과정을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설명드렸는데요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이외에도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쿠버네티스를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사용하시다보면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네트워크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인증 인가 등 다양한 문제들이 발생할 수 있습니다</a:t>
            </a:r>
            <a:endParaRPr lang="en-US" altLang="ko-K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쿠버네티스를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정확히 이해하고 다양한 설정 리소스들을 알아간다면 충분히 해결할 수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있을거라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생각듭니다</a:t>
            </a:r>
            <a:endParaRPr lang="en-US" altLang="ko-K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발표에 관해서 궁금한것들이 있다면 발표 후 요청해주시면 답변해드리겠습니다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그럼 발표 마치겠습니다</a:t>
            </a:r>
            <a:endParaRPr lang="en-US" altLang="ko-K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들어주셔서 감사합니다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49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dirty="0" smtClean="0"/>
              <a:t>목차는 다음과 같습니다</a:t>
            </a:r>
            <a:r>
              <a:rPr lang="en-US" altLang="ko-KR" dirty="0" smtClean="0"/>
              <a:t>.</a:t>
            </a:r>
            <a:endParaRPr lang="en-US" altLang="ko-KR" baseline="0" dirty="0" smtClean="0"/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ko-KR" baseline="0" dirty="0" smtClean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baseline="0" dirty="0" smtClean="0"/>
              <a:t>리눅스와 </a:t>
            </a:r>
            <a:r>
              <a:rPr lang="ko-KR" altLang="en-US" baseline="0" dirty="0" smtClean="0"/>
              <a:t>마찬가지로 </a:t>
            </a:r>
            <a:r>
              <a:rPr lang="ko-KR" altLang="en-US" baseline="0" dirty="0" err="1" smtClean="0"/>
              <a:t>쿠버네티스에서도</a:t>
            </a:r>
            <a:r>
              <a:rPr lang="ko-KR" altLang="en-US" baseline="0" dirty="0" smtClean="0"/>
              <a:t> </a:t>
            </a:r>
            <a:r>
              <a:rPr lang="en-US" altLang="ko-KR" baseline="0" dirty="0" err="1" smtClean="0"/>
              <a:t>oom</a:t>
            </a:r>
            <a:r>
              <a:rPr lang="ko-KR" altLang="en-US" baseline="0" dirty="0" smtClean="0"/>
              <a:t>이 발생하는데요</a:t>
            </a:r>
            <a:endParaRPr lang="en-US" altLang="ko-KR" baseline="0" dirty="0" smtClean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baseline="0" dirty="0" smtClean="0"/>
              <a:t>이를 해결하기 위해 </a:t>
            </a:r>
            <a:r>
              <a:rPr lang="en-US" altLang="ko-KR" baseline="0" dirty="0" smtClean="0"/>
              <a:t>QOS</a:t>
            </a:r>
            <a:r>
              <a:rPr lang="ko-KR" altLang="en-US" baseline="0" dirty="0" smtClean="0"/>
              <a:t> 기반의 </a:t>
            </a:r>
            <a:r>
              <a:rPr lang="ko-KR" altLang="en-US" baseline="0" dirty="0" err="1" smtClean="0"/>
              <a:t>파드</a:t>
            </a:r>
            <a:r>
              <a:rPr lang="ko-KR" altLang="en-US" baseline="0" dirty="0" smtClean="0"/>
              <a:t> 우선 순위를 설정하여 해결하는 방법을 설명드릴 예정입니다</a:t>
            </a:r>
            <a:r>
              <a:rPr lang="en-US" altLang="ko-KR" baseline="0" dirty="0" smtClean="0"/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ko-KR" baseline="0" dirty="0" smtClean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dirty="0" smtClean="0"/>
              <a:t>또한 </a:t>
            </a:r>
            <a:r>
              <a:rPr lang="en-US" altLang="ko-KR" dirty="0" err="1" smtClean="0"/>
              <a:t>hpa</a:t>
            </a:r>
            <a:r>
              <a:rPr lang="ko-KR" altLang="en-US" dirty="0" smtClean="0"/>
              <a:t>를 통해 </a:t>
            </a:r>
            <a:r>
              <a:rPr lang="ko-KR" altLang="en-US" dirty="0" err="1" smtClean="0"/>
              <a:t>파드가</a:t>
            </a:r>
            <a:r>
              <a:rPr lang="ko-KR" altLang="en-US" dirty="0" smtClean="0"/>
              <a:t> 스케일</a:t>
            </a:r>
            <a:r>
              <a:rPr lang="ko-KR" altLang="en-US" baseline="0" dirty="0" smtClean="0"/>
              <a:t> 인</a:t>
            </a:r>
            <a:r>
              <a:rPr lang="en-US" altLang="ko-KR" baseline="0" dirty="0" smtClean="0"/>
              <a:t>/</a:t>
            </a:r>
            <a:r>
              <a:rPr lang="ko-KR" altLang="en-US" baseline="0" dirty="0" err="1" smtClean="0"/>
              <a:t>아웃되는</a:t>
            </a:r>
            <a:r>
              <a:rPr lang="ko-KR" altLang="en-US" baseline="0" dirty="0" smtClean="0"/>
              <a:t> 과정에서 발생하는 </a:t>
            </a:r>
            <a:r>
              <a:rPr lang="ko-KR" altLang="en-US" baseline="0" dirty="0" smtClean="0"/>
              <a:t>트러블과 </a:t>
            </a:r>
            <a:r>
              <a:rPr lang="ko-KR" altLang="en-US" baseline="0" dirty="0" smtClean="0"/>
              <a:t>그에 맞는 해결 방법을 설명드릴 예정입니다</a:t>
            </a:r>
            <a:r>
              <a:rPr lang="en-US" altLang="ko-KR" baseline="0" dirty="0" smtClean="0"/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ko-KR" baseline="0" dirty="0" smtClean="0"/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쿠버네티스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DNS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서버 역할을 하는</a:t>
            </a:r>
            <a:r>
              <a:rPr lang="ko-KR" altLang="en-US" baseline="0" dirty="0" smtClean="0"/>
              <a:t> </a:t>
            </a:r>
            <a:r>
              <a:rPr lang="en-US" altLang="ko-KR" baseline="0" dirty="0" err="1" smtClean="0"/>
              <a:t>Coredns</a:t>
            </a:r>
            <a:r>
              <a:rPr lang="ko-KR" altLang="en-US" baseline="0" dirty="0" smtClean="0"/>
              <a:t>를 조금 더 효율적으로 사용하기 위한 </a:t>
            </a:r>
            <a:r>
              <a:rPr lang="ko-KR" altLang="en-US" baseline="0" dirty="0" smtClean="0"/>
              <a:t>설정을 끝으로 </a:t>
            </a:r>
            <a:r>
              <a:rPr lang="ko-KR" altLang="en-US" baseline="0" dirty="0" smtClean="0"/>
              <a:t>발표를 </a:t>
            </a:r>
            <a:r>
              <a:rPr lang="ko-KR" altLang="en-US" baseline="0" dirty="0" smtClean="0"/>
              <a:t>마치겠습니다</a:t>
            </a:r>
            <a:endParaRPr lang="en-US" altLang="ko-KR" baseline="0" dirty="0" smtClean="0"/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E2DD96-8009-4941-9CE4-407E99F5B323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8383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Qos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Quality of 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약자로 </a:t>
            </a:r>
            <a:r>
              <a:rPr lang="ko-KR" alt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파드의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서비스 품질을 정한다고 생각하면 되는데요</a:t>
            </a:r>
            <a:endParaRPr lang="en-US" altLang="ko-KR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Qos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사용하여 </a:t>
            </a:r>
            <a:r>
              <a:rPr lang="ko-KR" alt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파드의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 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우선순위를 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올리며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</a:t>
            </a:r>
            <a:r>
              <a:rPr lang="en-US" altLang="ko-KR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killer </a:t>
            </a:r>
            <a:r>
              <a:rPr lang="ko-KR" alt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우선 순위를 </a:t>
            </a:r>
            <a:r>
              <a:rPr lang="ko-KR" altLang="en-US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낮출수</a:t>
            </a:r>
            <a:r>
              <a:rPr lang="ko-KR" alt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있습니다</a:t>
            </a:r>
            <a:r>
              <a:rPr lang="en-US" altLang="ko-KR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b="1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그럼 언제 해당 설정을 </a:t>
            </a:r>
            <a:r>
              <a:rPr lang="ko-KR" alt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주로 </a:t>
            </a:r>
            <a:r>
              <a:rPr lang="ko-KR" altLang="en-US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사용하게될까요</a:t>
            </a:r>
            <a:r>
              <a:rPr lang="en-US" altLang="ko-KR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60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예를들어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하나의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클러스터에서 여러 개의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애플리케이션이 실행된다 가정해보겠습니다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결재 시스템 같이 중요한 서비스를 제공하는 컨테이너의 우선순위를 높이고 싶다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</a:t>
            </a: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또는 단순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배치 처리를 하는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리소스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우선순위를 낮추고 싶다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같은 조건을 주고 싶은 경우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altLang="ko-KR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QoS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클래스를 사용하여 </a:t>
            </a:r>
            <a:r>
              <a:rPr lang="ko-KR" alt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파드에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우선순위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altLang="ko-KR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</a:t>
            </a:r>
            <a:r>
              <a:rPr lang="en-US" altLang="ko-KR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killer</a:t>
            </a:r>
            <a:r>
              <a:rPr lang="ko-KR" alt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우선순위를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변경할 수 있습니다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그렇다면 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어떻게 해당 설정을 사용하고 특징은 무엇일까요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586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쿠버네티스는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베스트에포트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버스터블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게런티드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개의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QoS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클래스를 제공하고 있습니다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QoS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리소스를 요청하는 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 Requests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리소스의 상한을 정하는 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 Limits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바탕으로 우선순위가 정해집니다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그림과 같이 베스트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에포트는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dirty="0" smtClean="0">
                <a:latin typeface="맑은 고딕" panose="020B0503020000020004" pitchFamily="50" charset="-127"/>
                <a:ea typeface="+mn-ea"/>
              </a:rPr>
              <a:t>Limit, Request </a:t>
            </a:r>
            <a:r>
              <a:rPr lang="ko-KR" altLang="en-US" sz="1200" b="0" i="0" dirty="0" smtClean="0">
                <a:latin typeface="맑은 고딕" panose="020B0503020000020004" pitchFamily="50" charset="-127"/>
                <a:ea typeface="+mn-ea"/>
              </a:rPr>
              <a:t>설정 없이 </a:t>
            </a:r>
            <a:r>
              <a:rPr lang="en-US" altLang="ko-KR" sz="1200" b="0" i="0" dirty="0" smtClean="0">
                <a:latin typeface="맑은 고딕" panose="020B0503020000020004" pitchFamily="50" charset="-127"/>
                <a:ea typeface="+mn-ea"/>
              </a:rPr>
              <a:t>Resource</a:t>
            </a:r>
            <a:r>
              <a:rPr lang="ko-KR" altLang="en-US" sz="1200" b="0" i="0" dirty="0" smtClean="0">
                <a:latin typeface="맑은 고딕" panose="020B0503020000020004" pitchFamily="50" charset="-127"/>
                <a:ea typeface="+mn-ea"/>
              </a:rPr>
              <a:t>의</a:t>
            </a:r>
            <a:r>
              <a:rPr lang="en-US" altLang="ko-KR" sz="1200" b="0" i="0" dirty="0" smtClean="0">
                <a:latin typeface="맑은 고딕" panose="020B0503020000020004" pitchFamily="50" charset="-127"/>
                <a:ea typeface="+mn-ea"/>
              </a:rPr>
              <a:t> </a:t>
            </a:r>
            <a:r>
              <a:rPr lang="ko-KR" altLang="en-US" sz="1200" b="0" i="0" dirty="0" smtClean="0">
                <a:latin typeface="맑은 고딕" panose="020B0503020000020004" pitchFamily="50" charset="-127"/>
                <a:ea typeface="+mn-ea"/>
              </a:rPr>
              <a:t>제한이 </a:t>
            </a:r>
            <a:r>
              <a:rPr lang="ko-KR" altLang="en-US" sz="1200" b="0" i="0" dirty="0" smtClean="0">
                <a:latin typeface="맑은 고딕" panose="020B0503020000020004" pitchFamily="50" charset="-127"/>
                <a:ea typeface="+mn-ea"/>
              </a:rPr>
              <a:t>없는 </a:t>
            </a:r>
            <a:r>
              <a:rPr lang="ko-KR" altLang="en-US" sz="1200" b="0" i="0" dirty="0" err="1" smtClean="0">
                <a:latin typeface="맑은 고딕" panose="020B0503020000020004" pitchFamily="50" charset="-127"/>
                <a:ea typeface="+mn-ea"/>
              </a:rPr>
              <a:t>파드입니다</a:t>
            </a:r>
            <a:endParaRPr lang="en-US" altLang="ko-KR" sz="1200" b="0" i="0" dirty="0" smtClean="0">
              <a:latin typeface="맑은 고딕" panose="020B0503020000020004" pitchFamily="50" charset="-127"/>
              <a:ea typeface="+mn-ea"/>
            </a:endParaRPr>
          </a:p>
          <a:p>
            <a:endParaRPr lang="en-US" altLang="ko-KR" sz="1200" b="0" i="0" dirty="0" smtClean="0">
              <a:latin typeface="맑은 고딕" panose="020B0503020000020004" pitchFamily="50" charset="-127"/>
              <a:ea typeface="+mn-ea"/>
            </a:endParaRPr>
          </a:p>
          <a:p>
            <a:r>
              <a:rPr lang="en-US" altLang="ko-KR" sz="1200" b="0" i="0" dirty="0" smtClean="0">
                <a:latin typeface="맑은 고딕" panose="020B0503020000020004" pitchFamily="50" charset="-127"/>
                <a:ea typeface="+mn-ea"/>
              </a:rPr>
              <a:t>limit</a:t>
            </a:r>
            <a:r>
              <a:rPr lang="ko-KR" altLang="en-US" sz="1200" b="0" i="0" dirty="0" smtClean="0">
                <a:latin typeface="맑은 고딕" panose="020B0503020000020004" pitchFamily="50" charset="-127"/>
                <a:ea typeface="+mn-ea"/>
              </a:rPr>
              <a:t>을 설정하지 않아 노드에 남는 자원이 있다면 제한 없이 모든 자원을 사용할 수 있습니다</a:t>
            </a:r>
          </a:p>
          <a:p>
            <a:r>
              <a:rPr lang="ko-KR" altLang="en-US" sz="1200" b="0" i="0" dirty="0" smtClean="0">
                <a:latin typeface="맑은 고딕" panose="020B0503020000020004" pitchFamily="50" charset="-127"/>
                <a:ea typeface="+mn-ea"/>
              </a:rPr>
              <a:t>또한 </a:t>
            </a:r>
            <a:r>
              <a:rPr lang="en-US" altLang="ko-KR" sz="1200" b="0" i="0" dirty="0" smtClean="0">
                <a:latin typeface="맑은 고딕" panose="020B0503020000020004" pitchFamily="50" charset="-127"/>
                <a:ea typeface="+mn-ea"/>
              </a:rPr>
              <a:t>request</a:t>
            </a:r>
            <a:r>
              <a:rPr lang="ko-KR" altLang="en-US" sz="1200" b="0" i="0" dirty="0" smtClean="0">
                <a:latin typeface="맑은 고딕" panose="020B0503020000020004" pitchFamily="50" charset="-127"/>
                <a:ea typeface="+mn-ea"/>
              </a:rPr>
              <a:t>를 </a:t>
            </a:r>
            <a:r>
              <a:rPr lang="ko-KR" altLang="en-US" sz="1200" b="0" i="0" dirty="0" smtClean="0">
                <a:latin typeface="맑은 고딕" panose="020B0503020000020004" pitchFamily="50" charset="-127"/>
                <a:ea typeface="+mn-ea"/>
              </a:rPr>
              <a:t>설정하지 않아 확실하게 보장받을 수 있는 자원은 존재하지 않습니다</a:t>
            </a:r>
            <a:r>
              <a:rPr lang="en-US" altLang="ko-KR" sz="1200" b="0" i="0" dirty="0" smtClean="0">
                <a:latin typeface="맑은 고딕" panose="020B0503020000020004" pitchFamily="50" charset="-127"/>
                <a:ea typeface="+mn-ea"/>
              </a:rPr>
              <a:t>.</a:t>
            </a:r>
          </a:p>
          <a:p>
            <a:endParaRPr lang="ko-KR" altLang="en-US" sz="1200" b="0" i="0" dirty="0" smtClean="0">
              <a:latin typeface="맑은 고딕" panose="020B0503020000020004" pitchFamily="50" charset="-127"/>
              <a:ea typeface="+mn-ea"/>
            </a:endParaRPr>
          </a:p>
          <a:p>
            <a:r>
              <a:rPr lang="ko-KR" altLang="en-US" sz="1200" b="0" i="0" dirty="0" smtClean="0">
                <a:latin typeface="맑은 고딕" panose="020B0503020000020004" pitchFamily="50" charset="-127"/>
                <a:ea typeface="+mn-ea"/>
              </a:rPr>
              <a:t>즉</a:t>
            </a:r>
            <a:r>
              <a:rPr lang="en-US" altLang="ko-KR" sz="1200" b="0" i="0" dirty="0" smtClean="0">
                <a:latin typeface="맑은 고딕" panose="020B0503020000020004" pitchFamily="50" charset="-127"/>
                <a:ea typeface="+mn-ea"/>
              </a:rPr>
              <a:t>, </a:t>
            </a:r>
            <a:r>
              <a:rPr lang="ko-KR" altLang="en-US" sz="1200" b="0" i="0" dirty="0" smtClean="0">
                <a:latin typeface="맑은 고딕" panose="020B0503020000020004" pitchFamily="50" charset="-127"/>
                <a:ea typeface="+mn-ea"/>
              </a:rPr>
              <a:t>때에 따라서는 노드에 존재하는 모든 자원을 사용할 수도 있지만</a:t>
            </a:r>
            <a:r>
              <a:rPr lang="en-US" altLang="ko-KR" sz="1200" b="0" i="0" dirty="0" smtClean="0">
                <a:latin typeface="맑은 고딕" panose="020B0503020000020004" pitchFamily="50" charset="-127"/>
                <a:ea typeface="+mn-ea"/>
              </a:rPr>
              <a:t>, </a:t>
            </a:r>
            <a:r>
              <a:rPr lang="ko-KR" altLang="en-US" sz="1200" b="0" i="0" dirty="0" smtClean="0">
                <a:latin typeface="맑은 고딕" panose="020B0503020000020004" pitchFamily="50" charset="-127"/>
                <a:ea typeface="+mn-ea"/>
              </a:rPr>
              <a:t>자원을 전혀 사용하지 못할 수도 있습니다</a:t>
            </a:r>
            <a:r>
              <a:rPr lang="en-US" altLang="ko-KR" sz="1200" b="0" i="0" dirty="0" smtClean="0">
                <a:latin typeface="맑은 고딕" panose="020B0503020000020004" pitchFamily="50" charset="-127"/>
                <a:ea typeface="+mn-ea"/>
              </a:rPr>
              <a:t>.</a:t>
            </a:r>
          </a:p>
          <a:p>
            <a:endParaRPr lang="en-US" altLang="ko-KR" sz="1200" b="0" i="0" dirty="0" smtClean="0">
              <a:latin typeface="맑은 고딕" panose="020B0503020000020004" pitchFamily="50" charset="-127"/>
              <a:ea typeface="+mn-ea"/>
            </a:endParaRPr>
          </a:p>
          <a:p>
            <a:r>
              <a:rPr lang="en-US" altLang="ko-KR" sz="1200" b="0" i="0" dirty="0" smtClean="0">
                <a:latin typeface="맑은 고딕" panose="020B0503020000020004" pitchFamily="50" charset="-127"/>
                <a:ea typeface="+mn-ea"/>
              </a:rPr>
              <a:t>---</a:t>
            </a:r>
          </a:p>
          <a:p>
            <a:r>
              <a:rPr lang="ko-KR" altLang="en-US" sz="1200" b="0" i="0" dirty="0" smtClean="0">
                <a:latin typeface="맑은 고딕" panose="020B0503020000020004" pitchFamily="50" charset="-127"/>
                <a:ea typeface="+mn-ea"/>
              </a:rPr>
              <a:t>다음으로 </a:t>
            </a:r>
            <a:r>
              <a:rPr lang="ko-KR" altLang="en-US" sz="1200" b="0" i="0" dirty="0" err="1" smtClean="0">
                <a:latin typeface="맑은 고딕" panose="020B0503020000020004" pitchFamily="50" charset="-127"/>
                <a:ea typeface="+mn-ea"/>
              </a:rPr>
              <a:t>버스터블은</a:t>
            </a:r>
            <a:r>
              <a:rPr lang="ko-KR" altLang="en-US" sz="1200" b="0" i="0" dirty="0" smtClean="0">
                <a:latin typeface="맑은 고딕" panose="020B0503020000020004" pitchFamily="50" charset="-127"/>
                <a:ea typeface="+mn-ea"/>
              </a:rPr>
              <a:t> 잠시 넘어가고</a:t>
            </a:r>
            <a:r>
              <a:rPr lang="ko-KR" altLang="en-US" sz="1200" b="0" i="0" baseline="0" dirty="0" smtClean="0">
                <a:latin typeface="맑은 고딕" panose="020B0503020000020004" pitchFamily="50" charset="-127"/>
                <a:ea typeface="+mn-ea"/>
              </a:rPr>
              <a:t> </a:t>
            </a:r>
            <a:r>
              <a:rPr lang="ko-KR" altLang="en-US" sz="1200" b="0" i="0" dirty="0" err="1" smtClean="0">
                <a:latin typeface="맑은 고딕" panose="020B0503020000020004" pitchFamily="50" charset="-127"/>
                <a:ea typeface="+mn-ea"/>
              </a:rPr>
              <a:t>게런티드를</a:t>
            </a:r>
            <a:r>
              <a:rPr lang="ko-KR" altLang="en-US" sz="1200" b="0" i="0" dirty="0" smtClean="0">
                <a:latin typeface="맑은 고딕" panose="020B0503020000020004" pitchFamily="50" charset="-127"/>
                <a:ea typeface="+mn-ea"/>
              </a:rPr>
              <a:t> 먼저 </a:t>
            </a:r>
            <a:r>
              <a:rPr lang="ko-KR" altLang="en-US" sz="1200" b="0" i="0" dirty="0" err="1" smtClean="0">
                <a:latin typeface="맑은 고딕" panose="020B0503020000020004" pitchFamily="50" charset="-127"/>
                <a:ea typeface="+mn-ea"/>
              </a:rPr>
              <a:t>설명드리겠습니다</a:t>
            </a:r>
            <a:r>
              <a:rPr lang="ko-KR" altLang="en-US" sz="1200" b="0" i="0" dirty="0" smtClean="0">
                <a:latin typeface="맑은 고딕" panose="020B0503020000020004" pitchFamily="50" charset="-127"/>
                <a:ea typeface="+mn-ea"/>
              </a:rPr>
              <a:t> </a:t>
            </a:r>
            <a:endParaRPr lang="en-US" altLang="ko-KR" sz="1200" b="0" i="0" dirty="0" smtClean="0">
              <a:latin typeface="맑은 고딕" panose="020B0503020000020004" pitchFamily="50" charset="-127"/>
              <a:ea typeface="+mn-ea"/>
            </a:endParaRPr>
          </a:p>
          <a:p>
            <a:r>
              <a:rPr lang="ko-KR" altLang="en-US" sz="1200" b="0" i="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게런티드는</a:t>
            </a:r>
            <a:r>
              <a:rPr lang="ko-KR" altLang="en-US" sz="1200" b="0" i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 </a:t>
            </a:r>
            <a:r>
              <a:rPr lang="en-US" altLang="ko-KR" sz="1200" b="0" i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Limit</a:t>
            </a:r>
            <a:r>
              <a:rPr lang="ko-KR" altLang="en-US" sz="1200" b="0" i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과 </a:t>
            </a:r>
            <a:r>
              <a:rPr lang="en-US" altLang="ko-KR" sz="1200" b="0" i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Request</a:t>
            </a:r>
            <a:r>
              <a:rPr lang="ko-KR" altLang="en-US" sz="1200" b="0" i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의 설정 값이 동일하게 할당된 </a:t>
            </a:r>
            <a:r>
              <a:rPr lang="ko-KR" altLang="en-US" sz="1200" b="0" i="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파드입니다</a:t>
            </a:r>
            <a:r>
              <a:rPr lang="en-US" altLang="ko-KR" sz="1200" b="0" i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.</a:t>
            </a:r>
          </a:p>
          <a:p>
            <a:r>
              <a:rPr lang="en-US" altLang="ko-KR" sz="1200" b="0" i="0" dirty="0" err="1" smtClean="0">
                <a:latin typeface="맑은 고딕" panose="020B0503020000020004" pitchFamily="50" charset="-127"/>
                <a:ea typeface="+mn-ea"/>
              </a:rPr>
              <a:t>Besteffort</a:t>
            </a:r>
            <a:r>
              <a:rPr lang="ko-KR" altLang="en-US" sz="1200" b="0" i="0" dirty="0" smtClean="0">
                <a:latin typeface="맑은 고딕" panose="020B0503020000020004" pitchFamily="50" charset="-127"/>
                <a:ea typeface="+mn-ea"/>
              </a:rPr>
              <a:t>와는 다르게</a:t>
            </a:r>
            <a:r>
              <a:rPr lang="ko-KR" altLang="en-US" sz="1200" b="0" i="0" baseline="0" dirty="0" smtClean="0">
                <a:latin typeface="맑은 고딕" panose="020B0503020000020004" pitchFamily="50" charset="-127"/>
                <a:ea typeface="+mn-ea"/>
              </a:rPr>
              <a:t> </a:t>
            </a:r>
            <a:r>
              <a:rPr lang="en-US" altLang="ko-KR" sz="1200" b="0" i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Limit</a:t>
            </a:r>
            <a:r>
              <a:rPr lang="ko-KR" altLang="en-US" sz="1200" b="0" i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과 </a:t>
            </a:r>
            <a:r>
              <a:rPr lang="en-US" altLang="ko-KR" sz="1200" b="0" i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Request </a:t>
            </a:r>
            <a:r>
              <a:rPr lang="ko-KR" altLang="en-US" sz="1200" b="0" i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설정이 있을 </a:t>
            </a:r>
            <a:r>
              <a:rPr lang="ko-KR" altLang="en-US" sz="1200" b="0" i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뿐만 아니라 동일하게 할당되었기 때문에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리소스의 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오버커밋이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허용되지 않아 안정적으로 리소스 사용을 보장받을 수 있습니다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</a:t>
            </a:r>
            <a:endParaRPr lang="en-US" altLang="ko-KR" sz="1200" b="0" i="0" dirty="0" smtClean="0">
              <a:solidFill>
                <a:srgbClr val="000000"/>
              </a:solidFill>
              <a:latin typeface="맑은 고딕" panose="020B0503020000020004" pitchFamily="50" charset="-127"/>
              <a:ea typeface="+mn-ea"/>
            </a:endParaRPr>
          </a:p>
          <a:p>
            <a:r>
              <a:rPr lang="ko-KR" altLang="en-US" sz="1200" b="0" i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다음으로 </a:t>
            </a:r>
            <a:r>
              <a:rPr lang="ko-KR" altLang="en-US" sz="1200" b="0" i="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버스터블입니다</a:t>
            </a:r>
            <a:r>
              <a:rPr lang="en-US" altLang="ko-KR" sz="1200" b="0" i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.</a:t>
            </a:r>
            <a:endParaRPr lang="en-US" altLang="ko-KR" sz="1200" b="0" i="0" baseline="0" dirty="0" smtClean="0">
              <a:solidFill>
                <a:srgbClr val="000000"/>
              </a:solidFill>
              <a:latin typeface="맑은 고딕" panose="020B0503020000020004" pitchFamily="50" charset="-127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baseline="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버스터블을</a:t>
            </a:r>
            <a:r>
              <a:rPr lang="ko-KR" altLang="en-US" sz="1200" b="0" i="0" baseline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 마지막으로 </a:t>
            </a:r>
            <a:r>
              <a:rPr lang="ko-KR" altLang="en-US" sz="1200" b="0" i="0" baseline="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설명드린</a:t>
            </a:r>
            <a:r>
              <a:rPr lang="ko-KR" altLang="en-US" sz="1200" b="0" i="0" baseline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 이유는 </a:t>
            </a:r>
            <a:r>
              <a:rPr lang="en-US" altLang="ko-KR" sz="1200" b="0" i="0" baseline="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besteffort</a:t>
            </a:r>
            <a:r>
              <a:rPr lang="ko-KR" altLang="en-US" sz="1200" b="0" i="0" baseline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와 </a:t>
            </a:r>
            <a:r>
              <a:rPr lang="en-US" altLang="ko-KR" sz="1200" b="0" i="0" baseline="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guaranted</a:t>
            </a:r>
            <a:r>
              <a:rPr lang="ko-KR" altLang="en-US" sz="1200" b="0" i="0" baseline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를 제외한 모든 </a:t>
            </a:r>
            <a:r>
              <a:rPr lang="ko-KR" altLang="en-US" sz="1200" b="0" i="0" baseline="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파드의</a:t>
            </a:r>
            <a:r>
              <a:rPr lang="ko-KR" altLang="en-US" sz="1200" b="0" i="0" baseline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+mn-ea"/>
              </a:rPr>
              <a:t> 종류는 </a:t>
            </a:r>
            <a:r>
              <a:rPr lang="ko-KR" altLang="en-US" sz="1200" b="0" i="0" dirty="0" smtClean="0">
                <a:solidFill>
                  <a:srgbClr val="555555"/>
                </a:solidFill>
                <a:latin typeface="맑은 고딕" panose="020B0503020000020004" pitchFamily="50" charset="-127"/>
                <a:ea typeface="+mn-ea"/>
              </a:rPr>
              <a:t> </a:t>
            </a:r>
            <a:r>
              <a:rPr lang="en-US" altLang="ko-KR" sz="1200" b="0" i="0" dirty="0" smtClean="0">
                <a:solidFill>
                  <a:srgbClr val="555555"/>
                </a:solidFill>
                <a:latin typeface="맑은 고딕" panose="020B0503020000020004" pitchFamily="50" charset="-127"/>
                <a:ea typeface="+mn-ea"/>
              </a:rPr>
              <a:t>Burstable</a:t>
            </a:r>
            <a:r>
              <a:rPr lang="ko-KR" altLang="en-US" sz="1200" b="0" i="0" dirty="0" smtClean="0">
                <a:solidFill>
                  <a:srgbClr val="555555"/>
                </a:solidFill>
                <a:latin typeface="맑은 고딕" panose="020B0503020000020004" pitchFamily="50" charset="-127"/>
                <a:ea typeface="+mn-ea"/>
              </a:rPr>
              <a:t>로 분류됩니다</a:t>
            </a:r>
            <a:r>
              <a:rPr lang="en-US" altLang="ko-KR" sz="1200" b="0" i="0" dirty="0" smtClean="0">
                <a:solidFill>
                  <a:srgbClr val="555555"/>
                </a:solidFill>
                <a:latin typeface="맑은 고딕" panose="020B0503020000020004" pitchFamily="50" charset="-127"/>
                <a:ea typeface="+mn-ea"/>
              </a:rPr>
              <a:t>.</a:t>
            </a:r>
            <a:endParaRPr lang="en-US" altLang="ko-KR" sz="1200" b="0" i="0" dirty="0" smtClean="0">
              <a:solidFill>
                <a:srgbClr val="000000"/>
              </a:solidFill>
              <a:latin typeface="맑은 고딕" panose="020B0503020000020004" pitchFamily="50" charset="-127"/>
              <a:ea typeface="+mn-ea"/>
            </a:endParaRPr>
          </a:p>
          <a:p>
            <a:endParaRPr lang="en-US" altLang="ko-KR" sz="1200" b="0" i="0" dirty="0" smtClean="0">
              <a:latin typeface="맑은 고딕" panose="020B0503020000020004" pitchFamily="50" charset="-127"/>
              <a:ea typeface="+mn-ea"/>
            </a:endParaRPr>
          </a:p>
          <a:p>
            <a:r>
              <a:rPr lang="ko-KR" altLang="en-US" sz="1200" b="0" i="0" dirty="0" smtClean="0">
                <a:latin typeface="맑은 고딕" panose="020B0503020000020004" pitchFamily="50" charset="-127"/>
                <a:ea typeface="+mn-ea"/>
              </a:rPr>
              <a:t>이해를 </a:t>
            </a:r>
            <a:r>
              <a:rPr lang="ko-KR" altLang="en-US" sz="1200" b="0" i="0" dirty="0" err="1" smtClean="0">
                <a:latin typeface="맑은 고딕" panose="020B0503020000020004" pitchFamily="50" charset="-127"/>
                <a:ea typeface="+mn-ea"/>
              </a:rPr>
              <a:t>돕기위해</a:t>
            </a:r>
            <a:r>
              <a:rPr lang="ko-KR" altLang="en-US" sz="1200" b="0" i="0" dirty="0" smtClean="0">
                <a:latin typeface="맑은 고딕" panose="020B0503020000020004" pitchFamily="50" charset="-127"/>
                <a:ea typeface="+mn-ea"/>
              </a:rPr>
              <a:t> 간단한 </a:t>
            </a:r>
            <a:r>
              <a:rPr lang="en-US" altLang="ko-KR" sz="1200" b="0" i="0" dirty="0" err="1" smtClean="0">
                <a:latin typeface="맑은 고딕" panose="020B0503020000020004" pitchFamily="50" charset="-127"/>
                <a:ea typeface="+mn-ea"/>
              </a:rPr>
              <a:t>yaml</a:t>
            </a:r>
            <a:r>
              <a:rPr lang="en-US" altLang="ko-KR" sz="1200" b="0" i="0" dirty="0" smtClean="0">
                <a:latin typeface="맑은 고딕" panose="020B0503020000020004" pitchFamily="50" charset="-127"/>
                <a:ea typeface="+mn-ea"/>
              </a:rPr>
              <a:t> </a:t>
            </a:r>
            <a:r>
              <a:rPr lang="ko-KR" altLang="en-US" sz="1200" b="0" i="0" dirty="0" smtClean="0">
                <a:latin typeface="맑은 고딕" panose="020B0503020000020004" pitchFamily="50" charset="-127"/>
                <a:ea typeface="+mn-ea"/>
              </a:rPr>
              <a:t>파일을 보면 다음과 같습니다</a:t>
            </a:r>
            <a:endParaRPr lang="en-US" altLang="ko-KR" sz="1200" b="0" i="0" dirty="0" smtClean="0">
              <a:latin typeface="맑은 고딕" panose="020B0503020000020004" pitchFamily="50" charset="-127"/>
              <a:ea typeface="+mn-ea"/>
            </a:endParaRPr>
          </a:p>
          <a:p>
            <a:endParaRPr lang="ko-KR" altLang="en-US" sz="1200" b="0" i="0" dirty="0" smtClean="0">
              <a:latin typeface="맑은 고딕" panose="020B0503020000020004" pitchFamily="50" charset="-127"/>
              <a:ea typeface="+mn-ea"/>
            </a:endParaRPr>
          </a:p>
          <a:p>
            <a:endParaRPr lang="ko-KR" altLang="en-US" b="0" i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85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위와 같이 </a:t>
            </a:r>
            <a:r>
              <a:rPr lang="en-US" altLang="ko-KR" dirty="0" err="1" smtClean="0"/>
              <a:t>besteffort</a:t>
            </a:r>
            <a:r>
              <a:rPr lang="ko-KR" altLang="en-US" dirty="0" smtClean="0"/>
              <a:t>는 </a:t>
            </a:r>
            <a:r>
              <a:rPr lang="en-US" altLang="ko-KR" sz="1200" b="0" i="0" dirty="0" smtClean="0">
                <a:latin typeface="맑은 고딕" panose="020B0503020000020004" pitchFamily="50" charset="-127"/>
                <a:ea typeface="+mn-ea"/>
              </a:rPr>
              <a:t>Limit, Request </a:t>
            </a:r>
            <a:r>
              <a:rPr lang="ko-KR" altLang="en-US" sz="1200" b="0" i="0" dirty="0" smtClean="0">
                <a:latin typeface="맑은 고딕" panose="020B0503020000020004" pitchFamily="50" charset="-127"/>
                <a:ea typeface="+mn-ea"/>
              </a:rPr>
              <a:t>설정이 </a:t>
            </a:r>
            <a:r>
              <a:rPr lang="ko-KR" altLang="en-US" sz="1200" b="0" i="0" dirty="0" smtClean="0">
                <a:latin typeface="맑은 고딕" panose="020B0503020000020004" pitchFamily="50" charset="-127"/>
                <a:ea typeface="+mn-ea"/>
              </a:rPr>
              <a:t>없으며</a:t>
            </a:r>
            <a:endParaRPr lang="en-US" altLang="ko-KR" sz="1200" b="0" i="0" dirty="0" smtClean="0">
              <a:latin typeface="맑은 고딕" panose="020B0503020000020004" pitchFamily="50" charset="-127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dirty="0" smtClean="0">
                <a:latin typeface="맑은 고딕" panose="020B0503020000020004" pitchFamily="50" charset="-127"/>
                <a:ea typeface="+mn-ea"/>
              </a:rPr>
              <a:t>Burstable</a:t>
            </a:r>
            <a:r>
              <a:rPr lang="ko-KR" altLang="en-US" sz="1200" b="0" i="0" dirty="0" smtClean="0">
                <a:latin typeface="맑은 고딕" panose="020B0503020000020004" pitchFamily="50" charset="-127"/>
                <a:ea typeface="+mn-ea"/>
              </a:rPr>
              <a:t>은</a:t>
            </a:r>
            <a:r>
              <a:rPr lang="en-US" altLang="ko-KR" sz="1200" b="0" i="0" baseline="0" dirty="0" smtClean="0">
                <a:latin typeface="맑은 고딕" panose="020B0503020000020004" pitchFamily="50" charset="-127"/>
                <a:ea typeface="+mn-ea"/>
              </a:rPr>
              <a:t> </a:t>
            </a:r>
            <a:r>
              <a:rPr lang="en-US" altLang="ko-KR" sz="1200" b="0" i="0" dirty="0" smtClean="0">
                <a:latin typeface="맑은 고딕" panose="020B0503020000020004" pitchFamily="50" charset="-127"/>
                <a:ea typeface="+mn-ea"/>
              </a:rPr>
              <a:t>Limit, Request </a:t>
            </a:r>
            <a:r>
              <a:rPr lang="ko-KR" altLang="en-US" sz="1200" b="0" i="0" dirty="0" smtClean="0">
                <a:latin typeface="맑은 고딕" panose="020B0503020000020004" pitchFamily="50" charset="-127"/>
                <a:ea typeface="+mn-ea"/>
              </a:rPr>
              <a:t>설정이</a:t>
            </a:r>
            <a:r>
              <a:rPr lang="en-US" altLang="ko-KR" sz="1200" b="0" i="0" baseline="0" dirty="0" smtClean="0">
                <a:latin typeface="맑은 고딕" panose="020B0503020000020004" pitchFamily="50" charset="-127"/>
                <a:ea typeface="+mn-ea"/>
              </a:rPr>
              <a:t> </a:t>
            </a:r>
            <a:r>
              <a:rPr lang="ko-KR" altLang="en-US" sz="1200" b="0" i="0" baseline="0" dirty="0" smtClean="0">
                <a:latin typeface="맑은 고딕" panose="020B0503020000020004" pitchFamily="50" charset="-127"/>
                <a:ea typeface="+mn-ea"/>
              </a:rPr>
              <a:t>있지만 같지 않습니다</a:t>
            </a:r>
            <a:endParaRPr lang="en-US" altLang="ko-KR" sz="1200" b="0" i="0" baseline="0" dirty="0" smtClean="0">
              <a:latin typeface="맑은 고딕" panose="020B0503020000020004" pitchFamily="50" charset="-127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baseline="0" dirty="0" smtClean="0">
                <a:latin typeface="맑은 고딕" panose="020B0503020000020004" pitchFamily="50" charset="-127"/>
                <a:ea typeface="+mn-ea"/>
              </a:rPr>
              <a:t>Guaranteed</a:t>
            </a:r>
            <a:r>
              <a:rPr lang="ko-KR" altLang="en-US" sz="1200" b="0" i="0" baseline="0" dirty="0" smtClean="0">
                <a:latin typeface="맑은 고딕" panose="020B0503020000020004" pitchFamily="50" charset="-127"/>
                <a:ea typeface="+mn-ea"/>
              </a:rPr>
              <a:t>는 </a:t>
            </a:r>
            <a:r>
              <a:rPr lang="en-US" altLang="ko-KR" sz="1200" b="0" i="0" dirty="0" smtClean="0">
                <a:latin typeface="맑은 고딕" panose="020B0503020000020004" pitchFamily="50" charset="-127"/>
                <a:ea typeface="+mn-ea"/>
              </a:rPr>
              <a:t>Limit, Request </a:t>
            </a:r>
            <a:r>
              <a:rPr lang="ko-KR" altLang="en-US" sz="1200" b="0" i="0" dirty="0" err="1" smtClean="0">
                <a:latin typeface="맑은 고딕" panose="020B0503020000020004" pitchFamily="50" charset="-127"/>
                <a:ea typeface="+mn-ea"/>
              </a:rPr>
              <a:t>설정되어있으며</a:t>
            </a:r>
            <a:r>
              <a:rPr lang="ko-KR" altLang="en-US" sz="1200" b="0" i="0" dirty="0" smtClean="0">
                <a:latin typeface="맑은 고딕" panose="020B0503020000020004" pitchFamily="50" charset="-127"/>
                <a:ea typeface="+mn-ea"/>
              </a:rPr>
              <a:t> 값들 또한 </a:t>
            </a:r>
            <a:r>
              <a:rPr lang="ko-KR" altLang="en-US" sz="1200" b="0" i="0" dirty="0" smtClean="0">
                <a:latin typeface="맑은 고딕" panose="020B0503020000020004" pitchFamily="50" charset="-127"/>
                <a:ea typeface="+mn-ea"/>
              </a:rPr>
              <a:t>같게 </a:t>
            </a:r>
            <a:r>
              <a:rPr lang="ko-KR" altLang="en-US" sz="1200" b="0" i="0" dirty="0" err="1" smtClean="0">
                <a:latin typeface="맑은 고딕" panose="020B0503020000020004" pitchFamily="50" charset="-127"/>
                <a:ea typeface="+mn-ea"/>
              </a:rPr>
              <a:t>설정된것을</a:t>
            </a:r>
            <a:r>
              <a:rPr lang="ko-KR" altLang="en-US" sz="1200" b="0" i="0" dirty="0" smtClean="0">
                <a:latin typeface="맑은 고딕" panose="020B0503020000020004" pitchFamily="50" charset="-127"/>
                <a:ea typeface="+mn-ea"/>
              </a:rPr>
              <a:t> 확인하 실 수 있습니다</a:t>
            </a:r>
            <a:endParaRPr lang="en-US" altLang="ko-K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해당 </a:t>
            </a:r>
            <a:r>
              <a:rPr lang="ko-KR" altLang="en-US" dirty="0" err="1" smtClean="0"/>
              <a:t>야믈들을</a:t>
            </a:r>
            <a:r>
              <a:rPr lang="ko-KR" altLang="en-US" dirty="0" smtClean="0"/>
              <a:t> </a:t>
            </a:r>
            <a:r>
              <a:rPr lang="ko-KR" altLang="en-US" dirty="0" smtClean="0"/>
              <a:t>배포</a:t>
            </a:r>
            <a:r>
              <a:rPr lang="ko-KR" altLang="en-US" baseline="0" dirty="0" smtClean="0"/>
              <a:t> 후 </a:t>
            </a:r>
            <a:r>
              <a:rPr lang="en-US" altLang="ko-KR" baseline="0" dirty="0" smtClean="0"/>
              <a:t>describe </a:t>
            </a:r>
            <a:r>
              <a:rPr lang="ko-KR" altLang="en-US" baseline="0" dirty="0" smtClean="0"/>
              <a:t>해보면</a:t>
            </a:r>
            <a:r>
              <a:rPr lang="ko-KR" altLang="en-US" dirty="0" smtClean="0"/>
              <a:t> </a:t>
            </a:r>
            <a:r>
              <a:rPr lang="ko-KR" altLang="en-US" dirty="0" smtClean="0"/>
              <a:t>아래와 같이 </a:t>
            </a:r>
            <a:r>
              <a:rPr lang="en-US" altLang="ko-KR" dirty="0" smtClean="0"/>
              <a:t>QOS CLASS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들이 </a:t>
            </a:r>
            <a:r>
              <a:rPr lang="en-US" altLang="ko-KR" sz="1200" dirty="0" err="1" smtClean="0">
                <a:solidFill>
                  <a:srgbClr val="FFFFFF"/>
                </a:solidFill>
                <a:latin typeface="맑은 고딕" panose="020B0503020000020004" pitchFamily="50" charset="-127"/>
                <a:ea typeface="+mn-ea"/>
                <a:cs typeface="Impact" panose="020B0806030902050204" pitchFamily="34" charset="0"/>
              </a:rPr>
              <a:t>Besteffort</a:t>
            </a:r>
            <a:r>
              <a:rPr lang="en-US" altLang="ko-KR" sz="1200" dirty="0" smtClean="0">
                <a:solidFill>
                  <a:srgbClr val="FFFFFF"/>
                </a:solidFill>
                <a:latin typeface="맑은 고딕" panose="020B0503020000020004" pitchFamily="50" charset="-127"/>
                <a:ea typeface="+mn-ea"/>
                <a:cs typeface="Impact" panose="020B0806030902050204" pitchFamily="34" charset="0"/>
              </a:rPr>
              <a:t>,</a:t>
            </a:r>
            <a:r>
              <a:rPr lang="en-US" altLang="ko-KR" sz="1200" baseline="0" dirty="0" smtClean="0">
                <a:solidFill>
                  <a:srgbClr val="FFFFFF"/>
                </a:solidFill>
                <a:latin typeface="맑은 고딕" panose="020B0503020000020004" pitchFamily="50" charset="-127"/>
                <a:ea typeface="+mn-ea"/>
                <a:cs typeface="Impact" panose="020B0806030902050204" pitchFamily="34" charset="0"/>
              </a:rPr>
              <a:t> </a:t>
            </a:r>
            <a:r>
              <a:rPr lang="en-US" altLang="ko-KR" sz="1200" dirty="0" smtClean="0">
                <a:solidFill>
                  <a:srgbClr val="FFFFFF"/>
                </a:solidFill>
                <a:latin typeface="맑은 고딕" panose="020B0503020000020004" pitchFamily="50" charset="-127"/>
                <a:ea typeface="+mn-ea"/>
                <a:cs typeface="Impact" panose="020B0806030902050204" pitchFamily="34" charset="0"/>
              </a:rPr>
              <a:t>Burstable,</a:t>
            </a:r>
            <a:r>
              <a:rPr lang="en-US" altLang="ko-KR" sz="1200" baseline="0" dirty="0" smtClean="0">
                <a:solidFill>
                  <a:srgbClr val="FFFFFF"/>
                </a:solidFill>
                <a:latin typeface="맑은 고딕" panose="020B0503020000020004" pitchFamily="50" charset="-127"/>
                <a:ea typeface="+mn-ea"/>
                <a:cs typeface="Impact" panose="020B0806030902050204" pitchFamily="34" charset="0"/>
              </a:rPr>
              <a:t> </a:t>
            </a:r>
            <a:r>
              <a:rPr lang="en-US" altLang="ko-KR" sz="1200" dirty="0" smtClean="0">
                <a:solidFill>
                  <a:srgbClr val="FFFFFF"/>
                </a:solidFill>
                <a:latin typeface="맑은 고딕" panose="020B0503020000020004" pitchFamily="50" charset="-127"/>
                <a:ea typeface="+mn-ea"/>
                <a:cs typeface="Impact" panose="020B0806030902050204" pitchFamily="34" charset="0"/>
              </a:rPr>
              <a:t>Guaranteed</a:t>
            </a:r>
            <a:r>
              <a:rPr lang="ko-KR" altLang="en-US" sz="1200" baseline="0" dirty="0" smtClean="0">
                <a:solidFill>
                  <a:srgbClr val="FFFFFF"/>
                </a:solidFill>
                <a:latin typeface="맑은 고딕" panose="020B0503020000020004" pitchFamily="50" charset="-127"/>
                <a:ea typeface="+mn-ea"/>
                <a:cs typeface="Impact" panose="020B0806030902050204" pitchFamily="34" charset="0"/>
              </a:rPr>
              <a:t>로 </a:t>
            </a:r>
            <a:r>
              <a:rPr lang="ko-KR" altLang="en-US" sz="1200" baseline="0" dirty="0" err="1" smtClean="0">
                <a:solidFill>
                  <a:srgbClr val="FFFFFF"/>
                </a:solidFill>
                <a:latin typeface="맑은 고딕" panose="020B0503020000020004" pitchFamily="50" charset="-127"/>
                <a:ea typeface="+mn-ea"/>
                <a:cs typeface="Impact" panose="020B0806030902050204" pitchFamily="34" charset="0"/>
              </a:rPr>
              <a:t>설정된것을</a:t>
            </a:r>
            <a:r>
              <a:rPr lang="ko-KR" altLang="en-US" sz="1200" baseline="0" dirty="0" smtClean="0">
                <a:solidFill>
                  <a:srgbClr val="FFFFFF"/>
                </a:solidFill>
                <a:latin typeface="맑은 고딕" panose="020B0503020000020004" pitchFamily="50" charset="-127"/>
                <a:ea typeface="+mn-ea"/>
                <a:cs typeface="Impact" panose="020B0806030902050204" pitchFamily="34" charset="0"/>
              </a:rPr>
              <a:t> 확인할 수 있습니다</a:t>
            </a:r>
            <a:r>
              <a:rPr lang="en-US" altLang="ko-KR" sz="1200" baseline="0" dirty="0" smtClean="0">
                <a:solidFill>
                  <a:srgbClr val="FFFFFF"/>
                </a:solidFill>
                <a:latin typeface="맑은 고딕" panose="020B0503020000020004" pitchFamily="50" charset="-127"/>
                <a:ea typeface="+mn-ea"/>
                <a:cs typeface="Impact" panose="020B0806030902050204" pitchFamily="34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aseline="0" dirty="0" smtClean="0">
              <a:solidFill>
                <a:srgbClr val="FFFFFF"/>
              </a:solidFill>
              <a:latin typeface="맑은 고딕" panose="020B0503020000020004" pitchFamily="50" charset="-127"/>
              <a:ea typeface="+mn-ea"/>
              <a:cs typeface="Impact" panose="020B080603090205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aseline="0" dirty="0" smtClean="0">
                <a:solidFill>
                  <a:srgbClr val="FFFFFF"/>
                </a:solidFill>
                <a:latin typeface="맑은 고딕" panose="020B0503020000020004" pitchFamily="50" charset="-127"/>
                <a:ea typeface="+mn-ea"/>
                <a:cs typeface="Impact" panose="020B0806030902050204" pitchFamily="34" charset="0"/>
              </a:rPr>
              <a:t>그럼 </a:t>
            </a:r>
            <a:r>
              <a:rPr lang="en-US" altLang="ko-KR" sz="1200" baseline="0" dirty="0" err="1" smtClean="0">
                <a:solidFill>
                  <a:srgbClr val="FFFFFF"/>
                </a:solidFill>
                <a:latin typeface="맑은 고딕" panose="020B0503020000020004" pitchFamily="50" charset="-127"/>
                <a:ea typeface="+mn-ea"/>
                <a:cs typeface="Impact" panose="020B0806030902050204" pitchFamily="34" charset="0"/>
              </a:rPr>
              <a:t>QoS</a:t>
            </a:r>
            <a:r>
              <a:rPr lang="en-US" altLang="ko-KR" sz="1200" baseline="0" dirty="0" smtClean="0">
                <a:solidFill>
                  <a:srgbClr val="FFFFFF"/>
                </a:solidFill>
                <a:latin typeface="맑은 고딕" panose="020B0503020000020004" pitchFamily="50" charset="-127"/>
                <a:ea typeface="+mn-ea"/>
                <a:cs typeface="Impact" panose="020B0806030902050204" pitchFamily="34" charset="0"/>
              </a:rPr>
              <a:t> </a:t>
            </a:r>
            <a:r>
              <a:rPr lang="en-US" altLang="ko-KR" sz="1200" baseline="0" dirty="0" smtClean="0">
                <a:solidFill>
                  <a:srgbClr val="FFFFFF"/>
                </a:solidFill>
                <a:latin typeface="맑은 고딕" panose="020B0503020000020004" pitchFamily="50" charset="-127"/>
                <a:ea typeface="+mn-ea"/>
                <a:cs typeface="Impact" panose="020B0806030902050204" pitchFamily="34" charset="0"/>
              </a:rPr>
              <a:t>Class</a:t>
            </a:r>
            <a:r>
              <a:rPr lang="ko-KR" altLang="en-US" sz="1200" baseline="0" dirty="0" smtClean="0">
                <a:solidFill>
                  <a:srgbClr val="FFFFFF"/>
                </a:solidFill>
                <a:latin typeface="맑은 고딕" panose="020B0503020000020004" pitchFamily="50" charset="-127"/>
                <a:ea typeface="+mn-ea"/>
                <a:cs typeface="Impact" panose="020B0806030902050204" pitchFamily="34" charset="0"/>
              </a:rPr>
              <a:t>는 어떻게 </a:t>
            </a:r>
            <a:r>
              <a:rPr lang="ko-KR" altLang="en-US" sz="1200" baseline="0" dirty="0" err="1" smtClean="0">
                <a:solidFill>
                  <a:srgbClr val="FFFFFF"/>
                </a:solidFill>
                <a:latin typeface="맑은 고딕" panose="020B0503020000020004" pitchFamily="50" charset="-127"/>
                <a:ea typeface="+mn-ea"/>
                <a:cs typeface="Impact" panose="020B0806030902050204" pitchFamily="34" charset="0"/>
              </a:rPr>
              <a:t>파드의</a:t>
            </a:r>
            <a:r>
              <a:rPr lang="ko-KR" altLang="en-US" sz="1200" baseline="0" dirty="0" smtClean="0">
                <a:solidFill>
                  <a:srgbClr val="FFFFFF"/>
                </a:solidFill>
                <a:latin typeface="맑은 고딕" panose="020B0503020000020004" pitchFamily="50" charset="-127"/>
                <a:ea typeface="+mn-ea"/>
                <a:cs typeface="Impact" panose="020B0806030902050204" pitchFamily="34" charset="0"/>
              </a:rPr>
              <a:t> 우선 서비스 </a:t>
            </a:r>
            <a:r>
              <a:rPr lang="ko-KR" altLang="en-US" sz="1200" baseline="0" dirty="0" smtClean="0">
                <a:solidFill>
                  <a:srgbClr val="FFFFFF"/>
                </a:solidFill>
                <a:latin typeface="맑은 고딕" panose="020B0503020000020004" pitchFamily="50" charset="-127"/>
                <a:ea typeface="+mn-ea"/>
                <a:cs typeface="Impact" panose="020B0806030902050204" pitchFamily="34" charset="0"/>
              </a:rPr>
              <a:t>순위를 높일까요</a:t>
            </a:r>
            <a:r>
              <a:rPr lang="en-US" altLang="ko-KR" sz="1200" baseline="0" dirty="0" smtClean="0">
                <a:solidFill>
                  <a:srgbClr val="FFFFFF"/>
                </a:solidFill>
                <a:latin typeface="맑은 고딕" panose="020B0503020000020004" pitchFamily="50" charset="-127"/>
                <a:ea typeface="+mn-ea"/>
                <a:cs typeface="Impact" panose="020B0806030902050204" pitchFamily="34" charset="0"/>
              </a:rPr>
              <a:t>?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16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aseline="0" dirty="0" err="1" smtClean="0">
                <a:solidFill>
                  <a:srgbClr val="FFFFFF"/>
                </a:solidFill>
                <a:latin typeface="맑은 고딕" panose="020B0503020000020004" pitchFamily="50" charset="-127"/>
                <a:ea typeface="+mn-ea"/>
                <a:cs typeface="Impact" panose="020B0806030902050204" pitchFamily="34" charset="0"/>
              </a:rPr>
              <a:t>oom</a:t>
            </a:r>
            <a:r>
              <a:rPr lang="en-US" altLang="ko-KR" sz="1200" baseline="0" dirty="0" smtClean="0">
                <a:solidFill>
                  <a:srgbClr val="FFFFFF"/>
                </a:solidFill>
                <a:latin typeface="맑은 고딕" panose="020B0503020000020004" pitchFamily="50" charset="-127"/>
                <a:ea typeface="+mn-ea"/>
                <a:cs typeface="Impact" panose="020B0806030902050204" pitchFamily="34" charset="0"/>
              </a:rPr>
              <a:t> killer</a:t>
            </a:r>
            <a:r>
              <a:rPr lang="ko-KR" altLang="en-US" sz="1200" baseline="0" dirty="0" smtClean="0">
                <a:solidFill>
                  <a:srgbClr val="FFFFFF"/>
                </a:solidFill>
                <a:latin typeface="맑은 고딕" panose="020B0503020000020004" pitchFamily="50" charset="-127"/>
                <a:ea typeface="+mn-ea"/>
                <a:cs typeface="Impact" panose="020B0806030902050204" pitchFamily="34" charset="0"/>
              </a:rPr>
              <a:t>은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리눅스가 관리하는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oom_score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</a:t>
            </a:r>
            <a:r>
              <a:rPr lang="en-US" altLang="ko-K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kubelet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관리하는</a:t>
            </a:r>
            <a:r>
              <a:rPr lang="ko-KR" alt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oom_score_adj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맞게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결정됩니다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oom_score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쉽게 말하면 서버의 메모리가 부족할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때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oom_score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높은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프로세스는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killer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의해 죽을 확률이 높다는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것입니다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oom_score_adj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상황에서 어떤 프로세스를 종료할지 기준이 되는 값을 조정하는 데 사용합니다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oom_score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값은 기본적으로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oom_score_adj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값을 기준으로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적용되며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프로세스가 메모리를 많이 사용할수록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oom_score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값이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증가하게되고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killer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의해 죽을 확률이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높아집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그림에서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보듯이 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guaranteed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oom_score_adj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값은 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-997, </a:t>
            </a:r>
            <a:r>
              <a:rPr lang="en-US" altLang="ko-K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besteffort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oom_score_adj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값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1000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으로 고정되어 지며 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score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낮을 수록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파드의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우선 순위는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높고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killer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우선순위는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낮아집니다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Burstable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클래스는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메모리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요청량에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따라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oom_score_adj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값이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바꿔지는데요</a:t>
            </a:r>
            <a:endParaRPr lang="en-US" altLang="ko-K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그림의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복잡해 보이는 식을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 마디로 요약하면 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 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값이 낮을수록 </a:t>
            </a:r>
            <a:r>
              <a:rPr lang="en-US" altLang="ko-K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oom_score_adj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값이 높아지며 최소는 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최대는 </a:t>
            </a:r>
            <a:r>
              <a:rPr lang="en-US" altLang="ko-KR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999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라고 이해하면 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컨테이너에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설정된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값이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근접할 수록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oom_score_adj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값은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가까워지며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request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값이 낮게 설정될수록 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oom_score_adj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값은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999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가까워집니다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그림에서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알수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있다싶이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위에서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부터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베스트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에포트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게런티드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버스터블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순서의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파드들이며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좌측의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oom_score_adj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우측의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oom_score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점수를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확인하실수있습니다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4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aseline="0" dirty="0" smtClean="0">
                <a:solidFill>
                  <a:srgbClr val="FFFFFF"/>
                </a:solidFill>
                <a:latin typeface="맑은 고딕" panose="020B0503020000020004" pitchFamily="50" charset="-127"/>
                <a:ea typeface="+mn-ea"/>
              </a:rPr>
              <a:t>그림으로 해당 내용을 정리하자면 </a:t>
            </a:r>
            <a:endParaRPr lang="en-US" altLang="ko-KR" sz="1200" baseline="0" dirty="0" smtClean="0">
              <a:solidFill>
                <a:srgbClr val="FFFFFF"/>
              </a:solidFill>
              <a:latin typeface="맑은 고딕" panose="020B0503020000020004" pitchFamily="50" charset="-127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kubelet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관리하는</a:t>
            </a:r>
            <a:r>
              <a:rPr lang="ko-KR" alt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oom_score_adj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guaranteed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-997, </a:t>
            </a:r>
            <a:r>
              <a:rPr lang="en-US" altLang="ko-K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besteffort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1000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으로 고정되며</a:t>
            </a:r>
            <a:endParaRPr lang="en-US" altLang="ko-K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Burstable</a:t>
            </a:r>
            <a:r>
              <a:rPr lang="ko-KR" altLang="en-US" sz="1200" b="0" dirty="0" smtClean="0">
                <a:solidFill>
                  <a:schemeClr val="accent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sym typeface="Arial" panose="020B0604020202020204" pitchFamily="34" charset="0"/>
              </a:rPr>
              <a:t>은 </a:t>
            </a:r>
            <a:r>
              <a:rPr lang="en-US" altLang="ko-KR" sz="1200" b="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request </a:t>
            </a:r>
            <a:r>
              <a:rPr lang="ko-KR" altLang="en-US" sz="1200" b="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값이 낮을수록 </a:t>
            </a:r>
            <a:r>
              <a:rPr lang="en-US" altLang="ko-KR" sz="1200" b="0" dirty="0" err="1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oom_score_adj</a:t>
            </a:r>
            <a:r>
              <a:rPr lang="en-US" altLang="ko-KR" sz="1200" b="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b="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값이 높아지며 최소는 </a:t>
            </a:r>
            <a:r>
              <a:rPr lang="en-US" altLang="ko-KR" sz="1200" b="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</a:t>
            </a:r>
            <a:r>
              <a:rPr lang="ko-KR" altLang="en-US" sz="1200" b="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최대는 </a:t>
            </a:r>
            <a:r>
              <a:rPr lang="en-US" altLang="ko-KR" sz="1200" b="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999“</a:t>
            </a:r>
            <a:r>
              <a:rPr lang="ko-KR" altLang="en-US" sz="1200" b="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로 적용됩니다</a:t>
            </a:r>
            <a:r>
              <a:rPr lang="en-US" altLang="ko-KR" sz="1200" b="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</a:t>
            </a:r>
            <a:endParaRPr lang="en-US" altLang="ko-KR" sz="1200" b="0" baseline="0" dirty="0" smtClean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="0" baseline="0" dirty="0" smtClean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리눅스가 관리하는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oom_score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oom_score_adj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en-US" altLang="en-US" sz="1200" b="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Impact" panose="020B0806030902050204" pitchFamily="34" charset="0"/>
              </a:rPr>
              <a:t>Process </a:t>
            </a:r>
            <a:r>
              <a:rPr lang="ko-KR" altLang="en-US" sz="1200" b="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Impact" panose="020B0806030902050204" pitchFamily="34" charset="0"/>
              </a:rPr>
              <a:t>메모리 사용률</a:t>
            </a:r>
            <a:r>
              <a:rPr lang="ko-KR" altLang="en-US" sz="1200" b="0" dirty="0" smtClean="0">
                <a:solidFill>
                  <a:schemeClr val="accent3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Impact" panose="020B0806030902050204" pitchFamily="34" charset="0"/>
                <a:sym typeface="Arial" panose="020B0604020202020204" pitchFamily="34" charset="0"/>
              </a:rPr>
              <a:t>로 구성되며</a:t>
            </a:r>
            <a:endParaRPr lang="en-US" altLang="ko-KR" sz="1200" b="0" dirty="0" smtClean="0">
              <a:solidFill>
                <a:schemeClr val="accent3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Impact" panose="020B0806030902050204" pitchFamily="34" charset="0"/>
              <a:sym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="0" dirty="0" smtClean="0">
              <a:solidFill>
                <a:schemeClr val="accent3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oom_score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작을수록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killer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우선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순위는 낮아지며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파드의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우선순위는 높아집니다</a:t>
            </a:r>
            <a:endParaRPr lang="en-US" altLang="ko-K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반대로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oom_score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클수록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oom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killer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우선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순위는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높아지며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파드의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우선순위는 낮아집니다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en-US" sz="1200" b="0" dirty="0" smtClean="0">
              <a:solidFill>
                <a:schemeClr val="bg1">
                  <a:lumMod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2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11550201" y="6386513"/>
            <a:ext cx="523084" cy="560386"/>
          </a:xfrm>
          <a:prstGeom prst="roundRect">
            <a:avLst>
              <a:gd name="adj" fmla="val 73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IQ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11587117" y="6473934"/>
            <a:ext cx="449250" cy="338712"/>
          </a:xfrm>
          <a:prstGeom prst="rect">
            <a:avLst/>
          </a:prstGeom>
        </p:spPr>
        <p:txBody>
          <a:bodyPr/>
          <a:lstStyle>
            <a:lvl1pPr algn="ctr" rtl="0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4E0A6AB-449E-4F6C-AA85-160DA8B532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9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2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41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591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/>
          <a:lstStyle>
            <a:lvl1pPr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144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29487" y="0"/>
            <a:ext cx="4862513" cy="68580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142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4F9A6-1C41-40DA-BEDC-09D023D329C8}" type="datetimeFigureOut">
              <a:rPr lang="ko-KR" altLang="en-US"/>
              <a:pPr>
                <a:defRPr/>
              </a:pPr>
              <a:t>2023-07-01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0DCB3-0C80-41FA-8FC5-AE9018EE559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137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27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5" r:id="rId3"/>
    <p:sldLayoutId id="2147483708" r:id="rId4"/>
    <p:sldLayoutId id="2147483807" r:id="rId5"/>
    <p:sldLayoutId id="214748381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 bwMode="auto">
          <a:xfrm>
            <a:off x="4948543" y="3688143"/>
            <a:ext cx="682392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6858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r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Kubernetes </a:t>
            </a:r>
            <a:r>
              <a:rPr lang="ko-KR" altLang="en-US" dirty="0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초심자가 놓치는 </a:t>
            </a:r>
            <a:r>
              <a:rPr lang="en-US" altLang="ko-KR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</a:t>
            </a:r>
            <a:r>
              <a:rPr lang="ko-KR" altLang="en-US" dirty="0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가지 작업</a:t>
            </a:r>
            <a:endParaRPr lang="en-US" altLang="ko-KR" dirty="0" smtClean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김지헌</a:t>
            </a:r>
            <a:endParaRPr lang="ko-KR" altLang="en-US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pic>
        <p:nvPicPr>
          <p:cNvPr id="7" name="Picture 2" descr="파일:Kubernetes logo without workmark.svg - 위키백과, 우리 모두의 백과사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7"/>
          <a:stretch>
            <a:fillRect/>
          </a:stretch>
        </p:blipFill>
        <p:spPr bwMode="auto">
          <a:xfrm>
            <a:off x="12603" y="-44121"/>
            <a:ext cx="4787997" cy="698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 bwMode="auto">
          <a:xfrm>
            <a:off x="1486590" y="1410610"/>
            <a:ext cx="1021773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ko-KR" sz="5000" b="1" dirty="0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Kubernetes </a:t>
            </a:r>
            <a:r>
              <a:rPr lang="en-US" altLang="ko-KR" sz="5000" b="1" dirty="0" err="1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OpenInfra</a:t>
            </a:r>
            <a:r>
              <a:rPr lang="en-US" altLang="ko-KR" sz="5000" b="1" dirty="0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</a:p>
          <a:p>
            <a:pPr algn="r">
              <a:lnSpc>
                <a:spcPct val="90000"/>
              </a:lnSpc>
            </a:pPr>
            <a:r>
              <a:rPr lang="en-US" altLang="ko-KR" sz="5000" b="1" dirty="0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Community Day 2023</a:t>
            </a:r>
            <a:endParaRPr lang="ko-KR" altLang="en-US" sz="5000" b="1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60218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E0A6AB-449E-4F6C-AA85-160DA8B532EA}" type="slidenum">
              <a:rPr lang="en-US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pPr/>
              <a:t>10</a:t>
            </a:fld>
            <a:endParaRPr 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pic>
        <p:nvPicPr>
          <p:cNvPr id="42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71"/>
          <a:stretch>
            <a:fillRect/>
          </a:stretch>
        </p:blipFill>
        <p:spPr bwMode="auto">
          <a:xfrm>
            <a:off x="0" y="0"/>
            <a:ext cx="12192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7163"/>
            <a:ext cx="5181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제목 1"/>
          <p:cNvSpPr>
            <a:spLocks noGrp="1"/>
          </p:cNvSpPr>
          <p:nvPr>
            <p:ph type="title"/>
          </p:nvPr>
        </p:nvSpPr>
        <p:spPr>
          <a:xfrm>
            <a:off x="141288" y="30106"/>
            <a:ext cx="6757416" cy="735013"/>
          </a:xfrm>
        </p:spPr>
        <p:txBody>
          <a:bodyPr/>
          <a:lstStyle/>
          <a:p>
            <a:pPr algn="l"/>
            <a:r>
              <a:rPr lang="en-US" altLang="ko-KR" dirty="0" err="1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QoS</a:t>
            </a:r>
            <a:r>
              <a:rPr lang="en-US" altLang="ko-KR" dirty="0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및 </a:t>
            </a:r>
            <a:r>
              <a:rPr lang="en-US" altLang="ko-KR" dirty="0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Out Of Memory</a:t>
            </a:r>
            <a:endParaRPr lang="ko-KR" altLang="en-US" dirty="0" smtClean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415057" y="1785897"/>
            <a:ext cx="9361885" cy="2718726"/>
            <a:chOff x="1495412" y="2344162"/>
            <a:chExt cx="9361885" cy="2718726"/>
          </a:xfrm>
        </p:grpSpPr>
        <p:grpSp>
          <p:nvGrpSpPr>
            <p:cNvPr id="10" name="그룹 9"/>
            <p:cNvGrpSpPr/>
            <p:nvPr/>
          </p:nvGrpSpPr>
          <p:grpSpPr>
            <a:xfrm>
              <a:off x="1495412" y="2344162"/>
              <a:ext cx="9361885" cy="2718726"/>
              <a:chOff x="2082553" y="2305661"/>
              <a:chExt cx="8503633" cy="2190648"/>
            </a:xfrm>
          </p:grpSpPr>
          <p:pic>
            <p:nvPicPr>
              <p:cNvPr id="1030" name="Picture 6" descr="Pod란? | devlog.akasai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2553" y="2861346"/>
                <a:ext cx="1680925" cy="1634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TextBox 46"/>
              <p:cNvSpPr txBox="1">
                <a:spLocks noChangeArrowheads="1"/>
              </p:cNvSpPr>
              <p:nvPr/>
            </p:nvSpPr>
            <p:spPr bwMode="auto">
              <a:xfrm>
                <a:off x="2197384" y="2305661"/>
                <a:ext cx="1643096" cy="322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charset="0"/>
                    <a:ea typeface="Helvetica Neue" charset="0"/>
                    <a:cs typeface="Helvetica Neue" charset="0"/>
                    <a:sym typeface="Helvetica Neue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charset="0"/>
                    <a:ea typeface="Helvetica Neue" charset="0"/>
                    <a:cs typeface="Helvetica Neue" charset="0"/>
                    <a:sym typeface="Helvetica Neue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charset="0"/>
                    <a:ea typeface="Helvetica Neue" charset="0"/>
                    <a:cs typeface="Helvetica Neue" charset="0"/>
                    <a:sym typeface="Helvetica Neue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charset="0"/>
                    <a:ea typeface="Helvetica Neue" charset="0"/>
                    <a:cs typeface="Helvetica Neue" charset="0"/>
                    <a:sym typeface="Helvetica Neue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charset="0"/>
                    <a:ea typeface="Helvetica Neue" charset="0"/>
                    <a:cs typeface="Helvetica Neue" charset="0"/>
                    <a:sym typeface="Helvetica Neue" charset="0"/>
                  </a:defRPr>
                </a:lvl5pPr>
                <a:lvl6pPr marL="2514600" indent="-228600" algn="l" defTabSz="8255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charset="0"/>
                    <a:ea typeface="Helvetica Neue" charset="0"/>
                    <a:cs typeface="Helvetica Neue" charset="0"/>
                    <a:sym typeface="Helvetica Neue" charset="0"/>
                  </a:defRPr>
                </a:lvl6pPr>
                <a:lvl7pPr marL="2971800" indent="-228600" algn="l" defTabSz="8255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charset="0"/>
                    <a:ea typeface="Helvetica Neue" charset="0"/>
                    <a:cs typeface="Helvetica Neue" charset="0"/>
                    <a:sym typeface="Helvetica Neue" charset="0"/>
                  </a:defRPr>
                </a:lvl7pPr>
                <a:lvl8pPr marL="3429000" indent="-228600" algn="l" defTabSz="8255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charset="0"/>
                    <a:ea typeface="Helvetica Neue" charset="0"/>
                    <a:cs typeface="Helvetica Neue" charset="0"/>
                    <a:sym typeface="Helvetica Neue" charset="0"/>
                  </a:defRPr>
                </a:lvl8pPr>
                <a:lvl9pPr marL="3886200" indent="-228600" algn="l" defTabSz="8255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charset="0"/>
                    <a:ea typeface="Helvetica Neue" charset="0"/>
                    <a:cs typeface="Helvetica Neue" charset="0"/>
                    <a:sym typeface="Helvetica Neue" charset="0"/>
                  </a:defRPr>
                </a:lvl9pPr>
              </a:lstStyle>
              <a:p>
                <a:r>
                  <a:rPr lang="en-US" altLang="ko-KR" sz="2000" dirty="0" err="1" smtClean="0">
                    <a:solidFill>
                      <a:schemeClr val="accent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  <a:cs typeface="Impact" panose="020B0806030902050204" pitchFamily="34" charset="0"/>
                  </a:rPr>
                  <a:t>Guaranted</a:t>
                </a:r>
                <a:r>
                  <a:rPr lang="en-US" altLang="ko-KR" sz="2000" dirty="0" err="1" smtClean="0">
                    <a:solidFill>
                      <a:srgbClr val="FFFFFF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  <a:cs typeface="Impact" panose="020B0806030902050204" pitchFamily="34" charset="0"/>
                  </a:rPr>
                  <a:t>t</a:t>
                </a:r>
                <a:endParaRPr lang="en-US" altLang="ko-KR" sz="2000" dirty="0">
                  <a:solidFill>
                    <a:srgbClr val="FFFFFF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  <a:cs typeface="Impact" panose="020B0806030902050204" pitchFamily="34" charset="0"/>
                </a:endParaRPr>
              </a:p>
            </p:txBody>
          </p:sp>
          <p:pic>
            <p:nvPicPr>
              <p:cNvPr id="40" name="Picture 6" descr="Pod란? | devlog.akasai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8259" y="2861346"/>
                <a:ext cx="1680925" cy="1634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TextBox 46"/>
              <p:cNvSpPr txBox="1">
                <a:spLocks noChangeArrowheads="1"/>
              </p:cNvSpPr>
              <p:nvPr/>
            </p:nvSpPr>
            <p:spPr bwMode="auto">
              <a:xfrm>
                <a:off x="8943090" y="2305661"/>
                <a:ext cx="1643096" cy="322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charset="0"/>
                    <a:ea typeface="Helvetica Neue" charset="0"/>
                    <a:cs typeface="Helvetica Neue" charset="0"/>
                    <a:sym typeface="Helvetica Neue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charset="0"/>
                    <a:ea typeface="Helvetica Neue" charset="0"/>
                    <a:cs typeface="Helvetica Neue" charset="0"/>
                    <a:sym typeface="Helvetica Neue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charset="0"/>
                    <a:ea typeface="Helvetica Neue" charset="0"/>
                    <a:cs typeface="Helvetica Neue" charset="0"/>
                    <a:sym typeface="Helvetica Neue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charset="0"/>
                    <a:ea typeface="Helvetica Neue" charset="0"/>
                    <a:cs typeface="Helvetica Neue" charset="0"/>
                    <a:sym typeface="Helvetica Neue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charset="0"/>
                    <a:ea typeface="Helvetica Neue" charset="0"/>
                    <a:cs typeface="Helvetica Neue" charset="0"/>
                    <a:sym typeface="Helvetica Neue" charset="0"/>
                  </a:defRPr>
                </a:lvl5pPr>
                <a:lvl6pPr marL="2514600" indent="-228600" algn="l" defTabSz="8255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charset="0"/>
                    <a:ea typeface="Helvetica Neue" charset="0"/>
                    <a:cs typeface="Helvetica Neue" charset="0"/>
                    <a:sym typeface="Helvetica Neue" charset="0"/>
                  </a:defRPr>
                </a:lvl6pPr>
                <a:lvl7pPr marL="2971800" indent="-228600" algn="l" defTabSz="8255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charset="0"/>
                    <a:ea typeface="Helvetica Neue" charset="0"/>
                    <a:cs typeface="Helvetica Neue" charset="0"/>
                    <a:sym typeface="Helvetica Neue" charset="0"/>
                  </a:defRPr>
                </a:lvl7pPr>
                <a:lvl8pPr marL="3429000" indent="-228600" algn="l" defTabSz="8255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charset="0"/>
                    <a:ea typeface="Helvetica Neue" charset="0"/>
                    <a:cs typeface="Helvetica Neue" charset="0"/>
                    <a:sym typeface="Helvetica Neue" charset="0"/>
                  </a:defRPr>
                </a:lvl8pPr>
                <a:lvl9pPr marL="3886200" indent="-228600" algn="l" defTabSz="8255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charset="0"/>
                    <a:ea typeface="Helvetica Neue" charset="0"/>
                    <a:cs typeface="Helvetica Neue" charset="0"/>
                    <a:sym typeface="Helvetica Neue" charset="0"/>
                  </a:defRPr>
                </a:lvl9pPr>
              </a:lstStyle>
              <a:p>
                <a:r>
                  <a:rPr lang="en-US" altLang="ko-KR" sz="2000" dirty="0" err="1" smtClean="0">
                    <a:solidFill>
                      <a:schemeClr val="accent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  <a:cs typeface="Impact" panose="020B0806030902050204" pitchFamily="34" charset="0"/>
                  </a:rPr>
                  <a:t>Besteffort</a:t>
                </a:r>
                <a:r>
                  <a:rPr lang="en-US" altLang="ko-KR" sz="2000" dirty="0" err="1" smtClean="0">
                    <a:solidFill>
                      <a:srgbClr val="FFFFFF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  <a:cs typeface="Impact" panose="020B0806030902050204" pitchFamily="34" charset="0"/>
                  </a:rPr>
                  <a:t>t</a:t>
                </a:r>
                <a:endParaRPr lang="en-US" altLang="ko-KR" sz="2000" dirty="0">
                  <a:solidFill>
                    <a:srgbClr val="FFFFFF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  <a:cs typeface="Impact" panose="020B0806030902050204" pitchFamily="34" charset="0"/>
                </a:endParaRPr>
              </a:p>
            </p:txBody>
          </p:sp>
          <p:pic>
            <p:nvPicPr>
              <p:cNvPr id="45" name="Picture 6" descr="Pod란? | devlog.akasai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6905" y="2861346"/>
                <a:ext cx="1680925" cy="1634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Box 46"/>
              <p:cNvSpPr txBox="1">
                <a:spLocks noChangeArrowheads="1"/>
              </p:cNvSpPr>
              <p:nvPr/>
            </p:nvSpPr>
            <p:spPr bwMode="auto">
              <a:xfrm>
                <a:off x="5531736" y="2305661"/>
                <a:ext cx="1643096" cy="322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charset="0"/>
                    <a:ea typeface="Helvetica Neue" charset="0"/>
                    <a:cs typeface="Helvetica Neue" charset="0"/>
                    <a:sym typeface="Helvetica Neue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charset="0"/>
                    <a:ea typeface="Helvetica Neue" charset="0"/>
                    <a:cs typeface="Helvetica Neue" charset="0"/>
                    <a:sym typeface="Helvetica Neue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charset="0"/>
                    <a:ea typeface="Helvetica Neue" charset="0"/>
                    <a:cs typeface="Helvetica Neue" charset="0"/>
                    <a:sym typeface="Helvetica Neue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charset="0"/>
                    <a:ea typeface="Helvetica Neue" charset="0"/>
                    <a:cs typeface="Helvetica Neue" charset="0"/>
                    <a:sym typeface="Helvetica Neue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charset="0"/>
                    <a:ea typeface="Helvetica Neue" charset="0"/>
                    <a:cs typeface="Helvetica Neue" charset="0"/>
                    <a:sym typeface="Helvetica Neue" charset="0"/>
                  </a:defRPr>
                </a:lvl5pPr>
                <a:lvl6pPr marL="2514600" indent="-228600" algn="l" defTabSz="8255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charset="0"/>
                    <a:ea typeface="Helvetica Neue" charset="0"/>
                    <a:cs typeface="Helvetica Neue" charset="0"/>
                    <a:sym typeface="Helvetica Neue" charset="0"/>
                  </a:defRPr>
                </a:lvl6pPr>
                <a:lvl7pPr marL="2971800" indent="-228600" algn="l" defTabSz="8255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charset="0"/>
                    <a:ea typeface="Helvetica Neue" charset="0"/>
                    <a:cs typeface="Helvetica Neue" charset="0"/>
                    <a:sym typeface="Helvetica Neue" charset="0"/>
                  </a:defRPr>
                </a:lvl7pPr>
                <a:lvl8pPr marL="3429000" indent="-228600" algn="l" defTabSz="8255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charset="0"/>
                    <a:ea typeface="Helvetica Neue" charset="0"/>
                    <a:cs typeface="Helvetica Neue" charset="0"/>
                    <a:sym typeface="Helvetica Neue" charset="0"/>
                  </a:defRPr>
                </a:lvl8pPr>
                <a:lvl9pPr marL="3886200" indent="-228600" algn="l" defTabSz="8255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charset="0"/>
                    <a:ea typeface="Helvetica Neue" charset="0"/>
                    <a:cs typeface="Helvetica Neue" charset="0"/>
                    <a:sym typeface="Helvetica Neue" charset="0"/>
                  </a:defRPr>
                </a:lvl9pPr>
              </a:lstStyle>
              <a:p>
                <a:r>
                  <a:rPr lang="en-US" altLang="ko-KR" sz="2000" dirty="0" smtClean="0">
                    <a:solidFill>
                      <a:schemeClr val="accent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  <a:cs typeface="Impact" panose="020B0806030902050204" pitchFamily="34" charset="0"/>
                  </a:rPr>
                  <a:t>Burstable</a:t>
                </a:r>
                <a:endParaRPr lang="en-US" altLang="ko-KR" sz="2000" dirty="0">
                  <a:solidFill>
                    <a:srgbClr val="FFFFFF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  <a:cs typeface="Impact" panose="020B0806030902050204" pitchFamily="34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873887" y="3386624"/>
              <a:ext cx="232329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&gt;</a:t>
              </a:r>
              <a:endParaRPr lang="ko-KR" altLang="en-US" sz="80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760300" y="3386623"/>
              <a:ext cx="232329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&gt;</a:t>
              </a:r>
              <a:endParaRPr lang="ko-KR" altLang="en-US" sz="80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780247" y="5105844"/>
            <a:ext cx="9452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파드</a:t>
            </a:r>
            <a:r>
              <a:rPr lang="ko-KR" altLang="en-US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우선순위는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 </a:t>
            </a:r>
            <a:r>
              <a:rPr lang="en-US" altLang="ko-KR" b="1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Guaranteed &gt; Burstable &gt; </a:t>
            </a:r>
            <a:r>
              <a:rPr lang="en-US" altLang="ko-KR" b="1" dirty="0" err="1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BestEffort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 순이지만 </a:t>
            </a:r>
            <a:r>
              <a:rPr lang="en-US" altLang="ko-KR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Burstable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과 </a:t>
            </a:r>
            <a:r>
              <a:rPr lang="en-US" altLang="ko-KR" dirty="0" err="1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BestEffort</a:t>
            </a:r>
            <a:r>
              <a:rPr lang="en-US" altLang="ko-KR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간에는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b="1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메모리의 </a:t>
            </a:r>
            <a:r>
              <a:rPr lang="ko-KR" altLang="en-US" b="1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사용량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에 따라 우선순위가 바뀔 수 있습니다</a:t>
            </a:r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685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785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761423" y="1443789"/>
            <a:ext cx="8938982" cy="4023361"/>
            <a:chOff x="2660904" y="1554479"/>
            <a:chExt cx="7086600" cy="3493009"/>
          </a:xfrm>
        </p:grpSpPr>
        <p:grpSp>
          <p:nvGrpSpPr>
            <p:cNvPr id="19" name="Group 18"/>
            <p:cNvGrpSpPr/>
            <p:nvPr/>
          </p:nvGrpSpPr>
          <p:grpSpPr>
            <a:xfrm>
              <a:off x="2724912" y="1554479"/>
              <a:ext cx="6851193" cy="3493009"/>
              <a:chOff x="4173655" y="1504935"/>
              <a:chExt cx="3841250" cy="3848130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4761706" y="1504935"/>
                <a:ext cx="3253199" cy="2500081"/>
              </a:xfrm>
              <a:custGeom>
                <a:avLst/>
                <a:gdLst>
                  <a:gd name="T0" fmla="*/ 387 w 398"/>
                  <a:gd name="T1" fmla="*/ 306 h 306"/>
                  <a:gd name="T2" fmla="*/ 373 w 398"/>
                  <a:gd name="T3" fmla="*/ 301 h 306"/>
                  <a:gd name="T4" fmla="*/ 383 w 398"/>
                  <a:gd name="T5" fmla="*/ 236 h 306"/>
                  <a:gd name="T6" fmla="*/ 163 w 398"/>
                  <a:gd name="T7" fmla="*/ 15 h 306"/>
                  <a:gd name="T8" fmla="*/ 10 w 398"/>
                  <a:gd name="T9" fmla="*/ 77 h 306"/>
                  <a:gd name="T10" fmla="*/ 0 w 398"/>
                  <a:gd name="T11" fmla="*/ 66 h 306"/>
                  <a:gd name="T12" fmla="*/ 163 w 398"/>
                  <a:gd name="T13" fmla="*/ 0 h 306"/>
                  <a:gd name="T14" fmla="*/ 398 w 398"/>
                  <a:gd name="T15" fmla="*/ 236 h 306"/>
                  <a:gd name="T16" fmla="*/ 387 w 398"/>
                  <a:gd name="T17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8" h="306">
                    <a:moveTo>
                      <a:pt x="387" y="306"/>
                    </a:moveTo>
                    <a:cubicBezTo>
                      <a:pt x="373" y="301"/>
                      <a:pt x="373" y="301"/>
                      <a:pt x="373" y="301"/>
                    </a:cubicBezTo>
                    <a:cubicBezTo>
                      <a:pt x="380" y="280"/>
                      <a:pt x="383" y="258"/>
                      <a:pt x="383" y="236"/>
                    </a:cubicBezTo>
                    <a:cubicBezTo>
                      <a:pt x="383" y="114"/>
                      <a:pt x="284" y="15"/>
                      <a:pt x="163" y="15"/>
                    </a:cubicBezTo>
                    <a:cubicBezTo>
                      <a:pt x="106" y="15"/>
                      <a:pt x="51" y="37"/>
                      <a:pt x="10" y="7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44" y="24"/>
                      <a:pt x="102" y="0"/>
                      <a:pt x="163" y="0"/>
                    </a:cubicBezTo>
                    <a:cubicBezTo>
                      <a:pt x="293" y="0"/>
                      <a:pt x="398" y="106"/>
                      <a:pt x="398" y="236"/>
                    </a:cubicBezTo>
                    <a:cubicBezTo>
                      <a:pt x="398" y="260"/>
                      <a:pt x="395" y="283"/>
                      <a:pt x="387" y="30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4173655" y="2852984"/>
                <a:ext cx="3253199" cy="2500081"/>
              </a:xfrm>
              <a:custGeom>
                <a:avLst/>
                <a:gdLst>
                  <a:gd name="T0" fmla="*/ 235 w 398"/>
                  <a:gd name="T1" fmla="*/ 306 h 306"/>
                  <a:gd name="T2" fmla="*/ 0 w 398"/>
                  <a:gd name="T3" fmla="*/ 71 h 306"/>
                  <a:gd name="T4" fmla="*/ 11 w 398"/>
                  <a:gd name="T5" fmla="*/ 0 h 306"/>
                  <a:gd name="T6" fmla="*/ 25 w 398"/>
                  <a:gd name="T7" fmla="*/ 5 h 306"/>
                  <a:gd name="T8" fmla="*/ 15 w 398"/>
                  <a:gd name="T9" fmla="*/ 71 h 306"/>
                  <a:gd name="T10" fmla="*/ 235 w 398"/>
                  <a:gd name="T11" fmla="*/ 291 h 306"/>
                  <a:gd name="T12" fmla="*/ 388 w 398"/>
                  <a:gd name="T13" fmla="*/ 229 h 306"/>
                  <a:gd name="T14" fmla="*/ 398 w 398"/>
                  <a:gd name="T15" fmla="*/ 240 h 306"/>
                  <a:gd name="T16" fmla="*/ 235 w 398"/>
                  <a:gd name="T17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8" h="306">
                    <a:moveTo>
                      <a:pt x="235" y="306"/>
                    </a:moveTo>
                    <a:cubicBezTo>
                      <a:pt x="105" y="306"/>
                      <a:pt x="0" y="200"/>
                      <a:pt x="0" y="71"/>
                    </a:cubicBezTo>
                    <a:cubicBezTo>
                      <a:pt x="0" y="47"/>
                      <a:pt x="3" y="23"/>
                      <a:pt x="11" y="0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8" y="26"/>
                      <a:pt x="15" y="48"/>
                      <a:pt x="15" y="71"/>
                    </a:cubicBezTo>
                    <a:cubicBezTo>
                      <a:pt x="15" y="192"/>
                      <a:pt x="114" y="291"/>
                      <a:pt x="235" y="291"/>
                    </a:cubicBezTo>
                    <a:cubicBezTo>
                      <a:pt x="292" y="291"/>
                      <a:pt x="347" y="269"/>
                      <a:pt x="388" y="229"/>
                    </a:cubicBezTo>
                    <a:cubicBezTo>
                      <a:pt x="398" y="240"/>
                      <a:pt x="398" y="240"/>
                      <a:pt x="398" y="240"/>
                    </a:cubicBezTo>
                    <a:cubicBezTo>
                      <a:pt x="354" y="282"/>
                      <a:pt x="296" y="306"/>
                      <a:pt x="235" y="30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660904" y="1993392"/>
              <a:ext cx="7086600" cy="2532888"/>
              <a:chOff x="4125510" y="2233982"/>
              <a:chExt cx="3940979" cy="2393475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7533460" y="4128816"/>
                <a:ext cx="533029" cy="498641"/>
                <a:chOff x="7533460" y="4128816"/>
                <a:chExt cx="533029" cy="498641"/>
              </a:xfrm>
            </p:grpSpPr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7818888" y="4128816"/>
                  <a:ext cx="247601" cy="498641"/>
                </a:xfrm>
                <a:custGeom>
                  <a:avLst/>
                  <a:gdLst>
                    <a:gd name="T0" fmla="*/ 0 w 30"/>
                    <a:gd name="T1" fmla="*/ 50 h 61"/>
                    <a:gd name="T2" fmla="*/ 0 w 30"/>
                    <a:gd name="T3" fmla="*/ 61 h 61"/>
                    <a:gd name="T4" fmla="*/ 30 w 30"/>
                    <a:gd name="T5" fmla="*/ 31 h 61"/>
                    <a:gd name="T6" fmla="*/ 0 w 30"/>
                    <a:gd name="T7" fmla="*/ 0 h 61"/>
                    <a:gd name="T8" fmla="*/ 0 w 30"/>
                    <a:gd name="T9" fmla="*/ 11 h 61"/>
                    <a:gd name="T10" fmla="*/ 0 w 30"/>
                    <a:gd name="T11" fmla="*/ 31 h 61"/>
                    <a:gd name="T12" fmla="*/ 20 w 30"/>
                    <a:gd name="T13" fmla="*/ 31 h 61"/>
                    <a:gd name="T14" fmla="*/ 0 w 30"/>
                    <a:gd name="T15" fmla="*/ 5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61">
                      <a:moveTo>
                        <a:pt x="0" y="50"/>
                      </a:move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16" y="61"/>
                        <a:pt x="30" y="47"/>
                        <a:pt x="30" y="31"/>
                      </a:cubicBezTo>
                      <a:cubicBezTo>
                        <a:pt x="30" y="14"/>
                        <a:pt x="16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0" y="42"/>
                        <a:pt x="11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7533460" y="4128816"/>
                  <a:ext cx="244162" cy="498641"/>
                </a:xfrm>
                <a:custGeom>
                  <a:avLst/>
                  <a:gdLst>
                    <a:gd name="T0" fmla="*/ 0 w 30"/>
                    <a:gd name="T1" fmla="*/ 50 h 61"/>
                    <a:gd name="T2" fmla="*/ 0 w 30"/>
                    <a:gd name="T3" fmla="*/ 61 h 61"/>
                    <a:gd name="T4" fmla="*/ 30 w 30"/>
                    <a:gd name="T5" fmla="*/ 31 h 61"/>
                    <a:gd name="T6" fmla="*/ 0 w 30"/>
                    <a:gd name="T7" fmla="*/ 0 h 61"/>
                    <a:gd name="T8" fmla="*/ 0 w 30"/>
                    <a:gd name="T9" fmla="*/ 11 h 61"/>
                    <a:gd name="T10" fmla="*/ 0 w 30"/>
                    <a:gd name="T11" fmla="*/ 31 h 61"/>
                    <a:gd name="T12" fmla="*/ 20 w 30"/>
                    <a:gd name="T13" fmla="*/ 31 h 61"/>
                    <a:gd name="T14" fmla="*/ 0 w 30"/>
                    <a:gd name="T15" fmla="*/ 5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61">
                      <a:moveTo>
                        <a:pt x="0" y="50"/>
                      </a:move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16" y="61"/>
                        <a:pt x="30" y="47"/>
                        <a:pt x="30" y="31"/>
                      </a:cubicBezTo>
                      <a:cubicBezTo>
                        <a:pt x="30" y="14"/>
                        <a:pt x="16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0" y="42"/>
                        <a:pt x="11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4125510" y="2233982"/>
                <a:ext cx="529591" cy="498641"/>
                <a:chOff x="4125510" y="2233982"/>
                <a:chExt cx="529591" cy="498641"/>
              </a:xfrm>
            </p:grpSpPr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4125510" y="2233982"/>
                  <a:ext cx="244162" cy="498641"/>
                </a:xfrm>
                <a:custGeom>
                  <a:avLst/>
                  <a:gdLst>
                    <a:gd name="T0" fmla="*/ 30 w 30"/>
                    <a:gd name="T1" fmla="*/ 11 h 61"/>
                    <a:gd name="T2" fmla="*/ 30 w 30"/>
                    <a:gd name="T3" fmla="*/ 0 h 61"/>
                    <a:gd name="T4" fmla="*/ 0 w 30"/>
                    <a:gd name="T5" fmla="*/ 31 h 61"/>
                    <a:gd name="T6" fmla="*/ 30 w 30"/>
                    <a:gd name="T7" fmla="*/ 61 h 61"/>
                    <a:gd name="T8" fmla="*/ 30 w 30"/>
                    <a:gd name="T9" fmla="*/ 51 h 61"/>
                    <a:gd name="T10" fmla="*/ 30 w 30"/>
                    <a:gd name="T11" fmla="*/ 31 h 61"/>
                    <a:gd name="T12" fmla="*/ 10 w 30"/>
                    <a:gd name="T13" fmla="*/ 31 h 61"/>
                    <a:gd name="T14" fmla="*/ 30 w 30"/>
                    <a:gd name="T15" fmla="*/ 1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61">
                      <a:moveTo>
                        <a:pt x="30" y="11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4" y="0"/>
                        <a:pt x="0" y="14"/>
                        <a:pt x="0" y="31"/>
                      </a:cubicBezTo>
                      <a:cubicBezTo>
                        <a:pt x="0" y="47"/>
                        <a:pt x="14" y="61"/>
                        <a:pt x="30" y="61"/>
                      </a:cubicBezTo>
                      <a:cubicBezTo>
                        <a:pt x="30" y="51"/>
                        <a:pt x="30" y="51"/>
                        <a:pt x="30" y="51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0" y="20"/>
                        <a:pt x="19" y="11"/>
                        <a:pt x="30" y="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4410939" y="2233982"/>
                  <a:ext cx="244162" cy="498641"/>
                </a:xfrm>
                <a:custGeom>
                  <a:avLst/>
                  <a:gdLst>
                    <a:gd name="T0" fmla="*/ 30 w 30"/>
                    <a:gd name="T1" fmla="*/ 11 h 61"/>
                    <a:gd name="T2" fmla="*/ 30 w 30"/>
                    <a:gd name="T3" fmla="*/ 0 h 61"/>
                    <a:gd name="T4" fmla="*/ 0 w 30"/>
                    <a:gd name="T5" fmla="*/ 31 h 61"/>
                    <a:gd name="T6" fmla="*/ 30 w 30"/>
                    <a:gd name="T7" fmla="*/ 61 h 61"/>
                    <a:gd name="T8" fmla="*/ 30 w 30"/>
                    <a:gd name="T9" fmla="*/ 51 h 61"/>
                    <a:gd name="T10" fmla="*/ 30 w 30"/>
                    <a:gd name="T11" fmla="*/ 31 h 61"/>
                    <a:gd name="T12" fmla="*/ 10 w 30"/>
                    <a:gd name="T13" fmla="*/ 31 h 61"/>
                    <a:gd name="T14" fmla="*/ 30 w 30"/>
                    <a:gd name="T15" fmla="*/ 1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61">
                      <a:moveTo>
                        <a:pt x="30" y="11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4" y="0"/>
                        <a:pt x="0" y="14"/>
                        <a:pt x="0" y="31"/>
                      </a:cubicBezTo>
                      <a:cubicBezTo>
                        <a:pt x="0" y="47"/>
                        <a:pt x="14" y="61"/>
                        <a:pt x="30" y="61"/>
                      </a:cubicBezTo>
                      <a:cubicBezTo>
                        <a:pt x="30" y="51"/>
                        <a:pt x="30" y="51"/>
                        <a:pt x="30" y="51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0" y="20"/>
                        <a:pt x="19" y="11"/>
                        <a:pt x="30" y="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</p:grpSp>
      </p:grpSp>
      <p:sp>
        <p:nvSpPr>
          <p:cNvPr id="16" name="TextBox 15"/>
          <p:cNvSpPr txBox="1"/>
          <p:nvPr/>
        </p:nvSpPr>
        <p:spPr>
          <a:xfrm>
            <a:off x="2534895" y="2868151"/>
            <a:ext cx="7718871" cy="924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4000" dirty="0" err="1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Hpa</a:t>
            </a:r>
            <a:r>
              <a:rPr lang="en-US" altLang="ko-KR" sz="40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40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사용 시 </a:t>
            </a:r>
            <a:r>
              <a:rPr lang="en-US" altLang="ko-KR" sz="40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scale in/out </a:t>
            </a:r>
            <a:r>
              <a:rPr lang="ko-KR" altLang="en-US" sz="40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트러블</a:t>
            </a:r>
            <a:endParaRPr lang="en-US" altLang="ko-KR" sz="400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74769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E0A6AB-449E-4F6C-AA85-160DA8B532EA}" type="slidenum">
              <a:rPr lang="en-US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pPr/>
              <a:t>12</a:t>
            </a:fld>
            <a:endParaRPr 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pic>
        <p:nvPicPr>
          <p:cNvPr id="42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71"/>
          <a:stretch>
            <a:fillRect/>
          </a:stretch>
        </p:blipFill>
        <p:spPr bwMode="auto">
          <a:xfrm>
            <a:off x="0" y="0"/>
            <a:ext cx="12192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7163"/>
            <a:ext cx="5181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제목 1"/>
          <p:cNvSpPr>
            <a:spLocks noGrp="1"/>
          </p:cNvSpPr>
          <p:nvPr>
            <p:ph type="title"/>
          </p:nvPr>
        </p:nvSpPr>
        <p:spPr>
          <a:xfrm>
            <a:off x="141288" y="-20093"/>
            <a:ext cx="8550325" cy="735013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altLang="ko-KR" sz="4400" dirty="0" err="1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Hpa</a:t>
            </a:r>
            <a:r>
              <a:rPr lang="en-US" altLang="ko-KR" sz="44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44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사용 시 </a:t>
            </a:r>
            <a:r>
              <a:rPr lang="en-US" altLang="ko-KR" sz="44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scale in/out </a:t>
            </a:r>
            <a:r>
              <a:rPr lang="ko-KR" altLang="en-US" sz="44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트러블</a:t>
            </a:r>
            <a:endParaRPr lang="en-US" altLang="ko-KR" sz="440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564" y="1355514"/>
            <a:ext cx="4861136" cy="495402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6384168" y="1962098"/>
            <a:ext cx="5509494" cy="4236571"/>
            <a:chOff x="6355292" y="3400681"/>
            <a:chExt cx="5509494" cy="2583736"/>
          </a:xfrm>
        </p:grpSpPr>
        <p:sp>
          <p:nvSpPr>
            <p:cNvPr id="19" name="Freeform 15"/>
            <p:cNvSpPr>
              <a:spLocks noChangeArrowheads="1"/>
            </p:cNvSpPr>
            <p:nvPr/>
          </p:nvSpPr>
          <p:spPr bwMode="auto">
            <a:xfrm>
              <a:off x="6355292" y="3400681"/>
              <a:ext cx="5509494" cy="416778"/>
            </a:xfrm>
            <a:custGeom>
              <a:avLst/>
              <a:gdLst>
                <a:gd name="connsiteX0" fmla="*/ 48291 w 5509494"/>
                <a:gd name="connsiteY0" fmla="*/ 0 h 684875"/>
                <a:gd name="connsiteX1" fmla="*/ 5461203 w 5509494"/>
                <a:gd name="connsiteY1" fmla="*/ 0 h 684875"/>
                <a:gd name="connsiteX2" fmla="*/ 5509494 w 5509494"/>
                <a:gd name="connsiteY2" fmla="*/ 48291 h 684875"/>
                <a:gd name="connsiteX3" fmla="*/ 5509494 w 5509494"/>
                <a:gd name="connsiteY3" fmla="*/ 636584 h 684875"/>
                <a:gd name="connsiteX4" fmla="*/ 5461203 w 5509494"/>
                <a:gd name="connsiteY4" fmla="*/ 684875 h 684875"/>
                <a:gd name="connsiteX5" fmla="*/ 48291 w 5509494"/>
                <a:gd name="connsiteY5" fmla="*/ 684875 h 684875"/>
                <a:gd name="connsiteX6" fmla="*/ 0 w 5509494"/>
                <a:gd name="connsiteY6" fmla="*/ 636584 h 684875"/>
                <a:gd name="connsiteX7" fmla="*/ 0 w 5509494"/>
                <a:gd name="connsiteY7" fmla="*/ 48291 h 684875"/>
                <a:gd name="connsiteX8" fmla="*/ 48291 w 5509494"/>
                <a:gd name="connsiteY8" fmla="*/ 0 h 68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9494" h="684875">
                  <a:moveTo>
                    <a:pt x="48291" y="0"/>
                  </a:moveTo>
                  <a:lnTo>
                    <a:pt x="5461203" y="0"/>
                  </a:lnTo>
                  <a:cubicBezTo>
                    <a:pt x="5487873" y="0"/>
                    <a:pt x="5509494" y="21621"/>
                    <a:pt x="5509494" y="48291"/>
                  </a:cubicBezTo>
                  <a:lnTo>
                    <a:pt x="5509494" y="636584"/>
                  </a:lnTo>
                  <a:cubicBezTo>
                    <a:pt x="5509494" y="663254"/>
                    <a:pt x="5487873" y="684875"/>
                    <a:pt x="5461203" y="684875"/>
                  </a:cubicBezTo>
                  <a:lnTo>
                    <a:pt x="48291" y="684875"/>
                  </a:lnTo>
                  <a:cubicBezTo>
                    <a:pt x="21621" y="684875"/>
                    <a:pt x="0" y="663254"/>
                    <a:pt x="0" y="636584"/>
                  </a:cubicBezTo>
                  <a:lnTo>
                    <a:pt x="0" y="48291"/>
                  </a:lnTo>
                  <a:cubicBezTo>
                    <a:pt x="0" y="21621"/>
                    <a:pt x="21621" y="0"/>
                    <a:pt x="48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wrap="square" lIns="0" tIns="0" rIns="0" bIns="0" anchor="ctr">
              <a:no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eaLnBrk="1"/>
              <a:endParaRPr lang="en-US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0" name="Freeform 16"/>
            <p:cNvSpPr>
              <a:spLocks noChangeArrowheads="1"/>
            </p:cNvSpPr>
            <p:nvPr/>
          </p:nvSpPr>
          <p:spPr bwMode="auto">
            <a:xfrm>
              <a:off x="6355292" y="3821525"/>
              <a:ext cx="5509494" cy="2162892"/>
            </a:xfrm>
            <a:custGeom>
              <a:avLst/>
              <a:gdLst>
                <a:gd name="connsiteX0" fmla="*/ 0 w 5509494"/>
                <a:gd name="connsiteY0" fmla="*/ 0 h 1780675"/>
                <a:gd name="connsiteX1" fmla="*/ 5509494 w 5509494"/>
                <a:gd name="connsiteY1" fmla="*/ 0 h 1780675"/>
                <a:gd name="connsiteX2" fmla="*/ 5509494 w 5509494"/>
                <a:gd name="connsiteY2" fmla="*/ 1780675 h 1780675"/>
                <a:gd name="connsiteX3" fmla="*/ 0 w 5509494"/>
                <a:gd name="connsiteY3" fmla="*/ 1780675 h 178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9494" h="1780675">
                  <a:moveTo>
                    <a:pt x="0" y="0"/>
                  </a:moveTo>
                  <a:lnTo>
                    <a:pt x="5509494" y="0"/>
                  </a:lnTo>
                  <a:lnTo>
                    <a:pt x="5509494" y="1780675"/>
                  </a:lnTo>
                  <a:lnTo>
                    <a:pt x="0" y="1780675"/>
                  </a:lnTo>
                  <a:close/>
                </a:path>
              </a:pathLst>
            </a:custGeom>
            <a:solidFill>
              <a:schemeClr val="bg1">
                <a:lumMod val="95000"/>
                <a:alpha val="52000"/>
              </a:schemeClr>
            </a:solidFill>
            <a:ln>
              <a:noFill/>
            </a:ln>
          </p:spPr>
          <p:txBody>
            <a:bodyPr wrap="square" lIns="0" tIns="0" rIns="0" bIns="0" anchor="ctr">
              <a:no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eaLnBrk="1"/>
              <a:endParaRPr lang="en-US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1" name="TextBox 46"/>
            <p:cNvSpPr txBox="1">
              <a:spLocks noChangeArrowheads="1"/>
            </p:cNvSpPr>
            <p:nvPr/>
          </p:nvSpPr>
          <p:spPr bwMode="auto">
            <a:xfrm>
              <a:off x="6974090" y="3505324"/>
              <a:ext cx="723275" cy="20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r>
                <a:rPr lang="ko-KR" altLang="en-US" sz="1600" dirty="0" smtClean="0">
                  <a:solidFill>
                    <a:srgbClr val="FFFFFF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  <a:cs typeface="Impact" panose="020B0806030902050204" pitchFamily="34" charset="0"/>
                </a:rPr>
                <a:t>문제점</a:t>
              </a:r>
              <a:endParaRPr lang="en-US" sz="1600" dirty="0">
                <a:solidFill>
                  <a:srgbClr val="FFFFF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Impact" panose="020B0806030902050204" pitchFamily="34" charset="0"/>
              </a:endParaRPr>
            </a:p>
          </p:txBody>
        </p:sp>
        <p:sp>
          <p:nvSpPr>
            <p:cNvPr id="22" name="Shape"/>
            <p:cNvSpPr/>
            <p:nvPr/>
          </p:nvSpPr>
          <p:spPr bwMode="auto">
            <a:xfrm>
              <a:off x="6563590" y="3510410"/>
              <a:ext cx="333498" cy="20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extrusionOk="0">
                  <a:moveTo>
                    <a:pt x="2065" y="0"/>
                  </a:moveTo>
                  <a:cubicBezTo>
                    <a:pt x="1471" y="0"/>
                    <a:pt x="1170" y="1"/>
                    <a:pt x="853" y="125"/>
                  </a:cubicBezTo>
                  <a:cubicBezTo>
                    <a:pt x="504" y="281"/>
                    <a:pt x="229" y="619"/>
                    <a:pt x="102" y="1049"/>
                  </a:cubicBezTo>
                  <a:cubicBezTo>
                    <a:pt x="0" y="1442"/>
                    <a:pt x="0" y="1812"/>
                    <a:pt x="0" y="2540"/>
                  </a:cubicBezTo>
                  <a:lnTo>
                    <a:pt x="0" y="15669"/>
                  </a:lnTo>
                  <a:cubicBezTo>
                    <a:pt x="0" y="16408"/>
                    <a:pt x="0" y="16777"/>
                    <a:pt x="102" y="17170"/>
                  </a:cubicBezTo>
                  <a:cubicBezTo>
                    <a:pt x="229" y="17600"/>
                    <a:pt x="504" y="17939"/>
                    <a:pt x="853" y="18095"/>
                  </a:cubicBezTo>
                  <a:cubicBezTo>
                    <a:pt x="1172" y="18219"/>
                    <a:pt x="1473" y="18219"/>
                    <a:pt x="2065" y="18219"/>
                  </a:cubicBezTo>
                  <a:lnTo>
                    <a:pt x="8611" y="18219"/>
                  </a:lnTo>
                  <a:lnTo>
                    <a:pt x="6964" y="20194"/>
                  </a:lnTo>
                  <a:cubicBezTo>
                    <a:pt x="6812" y="20416"/>
                    <a:pt x="6763" y="20717"/>
                    <a:pt x="6833" y="20994"/>
                  </a:cubicBezTo>
                  <a:cubicBezTo>
                    <a:pt x="6920" y="21336"/>
                    <a:pt x="7169" y="21576"/>
                    <a:pt x="7459" y="21599"/>
                  </a:cubicBezTo>
                  <a:lnTo>
                    <a:pt x="14145" y="21599"/>
                  </a:lnTo>
                  <a:cubicBezTo>
                    <a:pt x="14462" y="21600"/>
                    <a:pt x="14740" y="21340"/>
                    <a:pt x="14824" y="20965"/>
                  </a:cubicBezTo>
                  <a:cubicBezTo>
                    <a:pt x="14887" y="20685"/>
                    <a:pt x="14828" y="20386"/>
                    <a:pt x="14669" y="20173"/>
                  </a:cubicBezTo>
                  <a:lnTo>
                    <a:pt x="13064" y="18219"/>
                  </a:lnTo>
                  <a:lnTo>
                    <a:pt x="19526" y="18219"/>
                  </a:lnTo>
                  <a:cubicBezTo>
                    <a:pt x="20127" y="18219"/>
                    <a:pt x="20427" y="18219"/>
                    <a:pt x="20747" y="18095"/>
                  </a:cubicBezTo>
                  <a:cubicBezTo>
                    <a:pt x="21096" y="17939"/>
                    <a:pt x="21372" y="17600"/>
                    <a:pt x="21499" y="17170"/>
                  </a:cubicBezTo>
                  <a:cubicBezTo>
                    <a:pt x="21600" y="16777"/>
                    <a:pt x="21600" y="16408"/>
                    <a:pt x="21600" y="15680"/>
                  </a:cubicBezTo>
                  <a:lnTo>
                    <a:pt x="21600" y="2551"/>
                  </a:lnTo>
                  <a:cubicBezTo>
                    <a:pt x="21600" y="1812"/>
                    <a:pt x="21600" y="1442"/>
                    <a:pt x="21499" y="1049"/>
                  </a:cubicBezTo>
                  <a:cubicBezTo>
                    <a:pt x="21372" y="619"/>
                    <a:pt x="21096" y="281"/>
                    <a:pt x="20747" y="125"/>
                  </a:cubicBezTo>
                  <a:cubicBezTo>
                    <a:pt x="20427" y="0"/>
                    <a:pt x="20127" y="0"/>
                    <a:pt x="19535" y="0"/>
                  </a:cubicBezTo>
                  <a:lnTo>
                    <a:pt x="2074" y="0"/>
                  </a:lnTo>
                  <a:lnTo>
                    <a:pt x="2065" y="0"/>
                  </a:lnTo>
                  <a:close/>
                  <a:moveTo>
                    <a:pt x="1351" y="1597"/>
                  </a:moveTo>
                  <a:lnTo>
                    <a:pt x="20299" y="1597"/>
                  </a:lnTo>
                  <a:lnTo>
                    <a:pt x="20299" y="3672"/>
                  </a:lnTo>
                  <a:lnTo>
                    <a:pt x="16147" y="7174"/>
                  </a:lnTo>
                  <a:cubicBezTo>
                    <a:pt x="15779" y="6810"/>
                    <a:pt x="15332" y="6627"/>
                    <a:pt x="14884" y="6627"/>
                  </a:cubicBezTo>
                  <a:cubicBezTo>
                    <a:pt x="14368" y="6627"/>
                    <a:pt x="13850" y="6870"/>
                    <a:pt x="13456" y="7355"/>
                  </a:cubicBezTo>
                  <a:cubicBezTo>
                    <a:pt x="13394" y="7432"/>
                    <a:pt x="13338" y="7513"/>
                    <a:pt x="13285" y="7597"/>
                  </a:cubicBezTo>
                  <a:lnTo>
                    <a:pt x="8790" y="5693"/>
                  </a:lnTo>
                  <a:cubicBezTo>
                    <a:pt x="8759" y="5114"/>
                    <a:pt x="8565" y="4546"/>
                    <a:pt x="8205" y="4104"/>
                  </a:cubicBezTo>
                  <a:cubicBezTo>
                    <a:pt x="7811" y="3619"/>
                    <a:pt x="7295" y="3376"/>
                    <a:pt x="6778" y="3376"/>
                  </a:cubicBezTo>
                  <a:cubicBezTo>
                    <a:pt x="6261" y="3376"/>
                    <a:pt x="5744" y="3619"/>
                    <a:pt x="5350" y="4104"/>
                  </a:cubicBezTo>
                  <a:cubicBezTo>
                    <a:pt x="4850" y="4718"/>
                    <a:pt x="4668" y="5575"/>
                    <a:pt x="4802" y="6366"/>
                  </a:cubicBezTo>
                  <a:lnTo>
                    <a:pt x="1351" y="9185"/>
                  </a:lnTo>
                  <a:lnTo>
                    <a:pt x="1351" y="1597"/>
                  </a:lnTo>
                  <a:close/>
                  <a:moveTo>
                    <a:pt x="6778" y="5008"/>
                  </a:moveTo>
                  <a:cubicBezTo>
                    <a:pt x="6955" y="5008"/>
                    <a:pt x="7132" y="5091"/>
                    <a:pt x="7267" y="5257"/>
                  </a:cubicBezTo>
                  <a:cubicBezTo>
                    <a:pt x="7537" y="5590"/>
                    <a:pt x="7537" y="6128"/>
                    <a:pt x="7267" y="6461"/>
                  </a:cubicBezTo>
                  <a:cubicBezTo>
                    <a:pt x="6997" y="6793"/>
                    <a:pt x="6559" y="6793"/>
                    <a:pt x="6288" y="6461"/>
                  </a:cubicBezTo>
                  <a:cubicBezTo>
                    <a:pt x="6018" y="6128"/>
                    <a:pt x="6018" y="5590"/>
                    <a:pt x="6288" y="5257"/>
                  </a:cubicBezTo>
                  <a:cubicBezTo>
                    <a:pt x="6423" y="5091"/>
                    <a:pt x="6601" y="5008"/>
                    <a:pt x="6778" y="5008"/>
                  </a:cubicBezTo>
                  <a:close/>
                  <a:moveTo>
                    <a:pt x="20299" y="5686"/>
                  </a:moveTo>
                  <a:lnTo>
                    <a:pt x="20299" y="13291"/>
                  </a:lnTo>
                  <a:lnTo>
                    <a:pt x="1351" y="13291"/>
                  </a:lnTo>
                  <a:lnTo>
                    <a:pt x="1351" y="11156"/>
                  </a:lnTo>
                  <a:lnTo>
                    <a:pt x="5508" y="7790"/>
                  </a:lnTo>
                  <a:cubicBezTo>
                    <a:pt x="6301" y="8580"/>
                    <a:pt x="7468" y="8522"/>
                    <a:pt x="8205" y="7615"/>
                  </a:cubicBezTo>
                  <a:cubicBezTo>
                    <a:pt x="8284" y="7518"/>
                    <a:pt x="8353" y="7413"/>
                    <a:pt x="8416" y="7305"/>
                  </a:cubicBezTo>
                  <a:lnTo>
                    <a:pt x="12867" y="9173"/>
                  </a:lnTo>
                  <a:cubicBezTo>
                    <a:pt x="12880" y="9787"/>
                    <a:pt x="13075" y="10397"/>
                    <a:pt x="13456" y="10866"/>
                  </a:cubicBezTo>
                  <a:cubicBezTo>
                    <a:pt x="14245" y="11836"/>
                    <a:pt x="15523" y="11836"/>
                    <a:pt x="16312" y="10866"/>
                  </a:cubicBezTo>
                  <a:cubicBezTo>
                    <a:pt x="16827" y="10232"/>
                    <a:pt x="17003" y="9340"/>
                    <a:pt x="16844" y="8528"/>
                  </a:cubicBezTo>
                  <a:lnTo>
                    <a:pt x="20299" y="5686"/>
                  </a:lnTo>
                  <a:close/>
                  <a:moveTo>
                    <a:pt x="14884" y="8259"/>
                  </a:moveTo>
                  <a:cubicBezTo>
                    <a:pt x="15061" y="8259"/>
                    <a:pt x="15238" y="8342"/>
                    <a:pt x="15373" y="8508"/>
                  </a:cubicBezTo>
                  <a:cubicBezTo>
                    <a:pt x="15644" y="8840"/>
                    <a:pt x="15644" y="9379"/>
                    <a:pt x="15373" y="9712"/>
                  </a:cubicBezTo>
                  <a:cubicBezTo>
                    <a:pt x="15103" y="10044"/>
                    <a:pt x="14665" y="10044"/>
                    <a:pt x="14395" y="9712"/>
                  </a:cubicBezTo>
                  <a:cubicBezTo>
                    <a:pt x="14124" y="9379"/>
                    <a:pt x="14124" y="8840"/>
                    <a:pt x="14395" y="8508"/>
                  </a:cubicBezTo>
                  <a:cubicBezTo>
                    <a:pt x="14530" y="8342"/>
                    <a:pt x="14707" y="8259"/>
                    <a:pt x="14884" y="8259"/>
                  </a:cubicBezTo>
                  <a:close/>
                  <a:moveTo>
                    <a:pt x="1351" y="14948"/>
                  </a:moveTo>
                  <a:lnTo>
                    <a:pt x="20299" y="14948"/>
                  </a:lnTo>
                  <a:lnTo>
                    <a:pt x="20299" y="16623"/>
                  </a:lnTo>
                  <a:lnTo>
                    <a:pt x="1351" y="16623"/>
                  </a:lnTo>
                  <a:lnTo>
                    <a:pt x="1351" y="14948"/>
                  </a:lnTo>
                  <a:close/>
                  <a:moveTo>
                    <a:pt x="10425" y="18219"/>
                  </a:moveTo>
                  <a:lnTo>
                    <a:pt x="11209" y="18219"/>
                  </a:lnTo>
                  <a:lnTo>
                    <a:pt x="12570" y="19944"/>
                  </a:lnTo>
                  <a:lnTo>
                    <a:pt x="9053" y="19944"/>
                  </a:lnTo>
                  <a:lnTo>
                    <a:pt x="10425" y="18219"/>
                  </a:lnTo>
                  <a:close/>
                </a:path>
              </a:pathLst>
            </a:custGeom>
            <a:solidFill>
              <a:srgbClr val="FFFFFF"/>
            </a:solidFill>
            <a:ln w="25400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sym typeface="Helvetica Ligh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63590" y="3927188"/>
              <a:ext cx="5134447" cy="1801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6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1. Scale </a:t>
              </a:r>
              <a:r>
                <a:rPr lang="en-US" altLang="ko-KR" sz="16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Out</a:t>
              </a:r>
              <a:endParaRPr lang="en-US" altLang="ko-KR" sz="16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r>
                <a:rPr lang="en-US" altLang="ko-KR" sz="16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Scale Out </a:t>
              </a:r>
              <a:r>
                <a:rPr lang="ko-KR" altLang="en-US" sz="16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시 </a:t>
              </a:r>
              <a:r>
                <a:rPr lang="ko-KR" altLang="en-US" sz="1600" dirty="0" err="1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파드에는</a:t>
              </a:r>
              <a:r>
                <a:rPr lang="ko-KR" altLang="en-US" sz="16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문제가 </a:t>
              </a:r>
              <a:r>
                <a:rPr lang="ko-KR" altLang="en-US" sz="16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없지만 </a:t>
              </a:r>
              <a:r>
                <a:rPr lang="en-US" altLang="ko-KR" sz="16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502 bad gateway</a:t>
              </a:r>
              <a:r>
                <a:rPr lang="ko-KR" altLang="en-US" sz="16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가 발생</a:t>
              </a:r>
              <a:endParaRPr lang="en-US" altLang="ko-KR" sz="160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endParaRPr lang="en-US" altLang="ko-KR" sz="160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r>
                <a:rPr lang="en-US" altLang="ko-KR" sz="16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-&gt; </a:t>
              </a:r>
              <a:r>
                <a:rPr lang="en-US" altLang="ko-KR" sz="1600" dirty="0" err="1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livenessProbe</a:t>
              </a:r>
              <a:r>
                <a:rPr lang="en-US" altLang="ko-KR" sz="16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, </a:t>
              </a:r>
              <a:r>
                <a:rPr lang="en-US" altLang="ko-KR" sz="1600" dirty="0" err="1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readinessProbe</a:t>
              </a:r>
              <a:endParaRPr lang="en-US" altLang="ko-KR" sz="16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endParaRPr lang="en-US" altLang="ko-KR" sz="16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r>
                <a:rPr lang="en-US" altLang="ko-KR" sz="16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2. Scale </a:t>
              </a:r>
              <a:r>
                <a:rPr lang="en-US" altLang="ko-KR" sz="16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IN</a:t>
              </a:r>
            </a:p>
            <a:p>
              <a:r>
                <a:rPr lang="en-US" altLang="ko-KR" sz="16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Scale </a:t>
              </a:r>
              <a:r>
                <a:rPr lang="en-US" altLang="ko-KR" sz="16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IN</a:t>
              </a:r>
              <a:r>
                <a:rPr lang="en-US" altLang="ko-KR" sz="16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 </a:t>
              </a:r>
              <a:r>
                <a:rPr lang="ko-KR" altLang="en-US" sz="16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발생 시 </a:t>
              </a:r>
              <a:r>
                <a:rPr lang="ko-KR" altLang="en-US" sz="1600" dirty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유입된 </a:t>
              </a:r>
              <a:r>
                <a:rPr lang="ko-KR" altLang="en-US" sz="16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트래픽을 처리하는 도중 </a:t>
              </a:r>
              <a:r>
                <a:rPr lang="ko-KR" altLang="en-US" sz="1600" dirty="0" err="1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파드가</a:t>
              </a:r>
              <a:r>
                <a:rPr lang="ko-KR" altLang="en-US" sz="16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종료되어 문제가 발생</a:t>
              </a:r>
              <a:endParaRPr lang="en-US" altLang="ko-KR" sz="160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endParaRPr lang="en-US" altLang="ko-KR" sz="16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r>
                <a:rPr lang="en-US" altLang="ko-KR" sz="16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-&gt; </a:t>
              </a:r>
              <a:r>
                <a:rPr lang="en-US" altLang="ko-KR" sz="1600" dirty="0" err="1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Prestop</a:t>
              </a:r>
              <a:r>
                <a:rPr lang="en-US" altLang="ko-KR" sz="16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, </a:t>
              </a:r>
              <a:r>
                <a:rPr lang="en-US" altLang="ko-KR" sz="1600" dirty="0" err="1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terminationGracePeriodSeconds</a:t>
              </a:r>
              <a:endParaRPr lang="en-US" altLang="ko-KR" sz="16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endParaRPr lang="en-US" altLang="ko-KR" sz="16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43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E0A6AB-449E-4F6C-AA85-160DA8B532EA}" type="slidenum">
              <a:rPr lang="en-US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pPr/>
              <a:t>13</a:t>
            </a:fld>
            <a:endParaRPr 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pic>
        <p:nvPicPr>
          <p:cNvPr id="42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71"/>
          <a:stretch>
            <a:fillRect/>
          </a:stretch>
        </p:blipFill>
        <p:spPr bwMode="auto">
          <a:xfrm>
            <a:off x="0" y="0"/>
            <a:ext cx="12192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7163"/>
            <a:ext cx="5181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제목 1"/>
          <p:cNvSpPr>
            <a:spLocks noGrp="1"/>
          </p:cNvSpPr>
          <p:nvPr>
            <p:ph type="title"/>
          </p:nvPr>
        </p:nvSpPr>
        <p:spPr>
          <a:xfrm>
            <a:off x="141287" y="30106"/>
            <a:ext cx="8550325" cy="735013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altLang="ko-KR" sz="4270" b="1" dirty="0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Probe</a:t>
            </a:r>
            <a:endParaRPr lang="en-US" altLang="ko-KR" sz="4270" b="1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5778" y="3438709"/>
            <a:ext cx="1157966" cy="11711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4346" y="1334873"/>
            <a:ext cx="1192416" cy="1119309"/>
          </a:xfrm>
          <a:prstGeom prst="rect">
            <a:avLst/>
          </a:prstGeom>
        </p:spPr>
      </p:pic>
      <p:grpSp>
        <p:nvGrpSpPr>
          <p:cNvPr id="31" name="그룹 30"/>
          <p:cNvGrpSpPr/>
          <p:nvPr/>
        </p:nvGrpSpPr>
        <p:grpSpPr>
          <a:xfrm>
            <a:off x="8439210" y="3519357"/>
            <a:ext cx="1150923" cy="1208135"/>
            <a:chOff x="7538461" y="4333773"/>
            <a:chExt cx="901746" cy="901746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38461" y="4333773"/>
              <a:ext cx="901746" cy="901746"/>
            </a:xfrm>
            <a:prstGeom prst="rect">
              <a:avLst/>
            </a:prstGeom>
          </p:spPr>
        </p:pic>
        <p:sp>
          <p:nvSpPr>
            <p:cNvPr id="25" name="곱셈 기호 24"/>
            <p:cNvSpPr/>
            <p:nvPr/>
          </p:nvSpPr>
          <p:spPr>
            <a:xfrm>
              <a:off x="7565795" y="4471825"/>
              <a:ext cx="874412" cy="625642"/>
            </a:xfrm>
            <a:prstGeom prst="mathMultiply">
              <a:avLst/>
            </a:prstGeom>
            <a:solidFill>
              <a:srgbClr val="EA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cxnSp>
        <p:nvCxnSpPr>
          <p:cNvPr id="11" name="직선 화살표 연결선 10"/>
          <p:cNvCxnSpPr/>
          <p:nvPr/>
        </p:nvCxnSpPr>
        <p:spPr>
          <a:xfrm flipH="1">
            <a:off x="3798805" y="2123272"/>
            <a:ext cx="1476409" cy="10208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9487128">
            <a:off x="4034293" y="2160770"/>
            <a:ext cx="1043525" cy="378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health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 rot="19309614">
            <a:off x="4445671" y="2704064"/>
            <a:ext cx="88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ready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 rot="1974946">
            <a:off x="6627840" y="2959496"/>
            <a:ext cx="210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Readiness fail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 rot="1936709">
            <a:off x="6949262" y="2744382"/>
            <a:ext cx="2872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Liveness fail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23073" y="5485606"/>
            <a:ext cx="10464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Liveness</a:t>
            </a:r>
            <a:r>
              <a:rPr lang="en-US" altLang="ko-KR" sz="160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: </a:t>
            </a:r>
            <a:r>
              <a:rPr lang="ko-KR" altLang="en-US" sz="16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컨테이너가 살아 있는지 확인하는 </a:t>
            </a:r>
            <a:r>
              <a:rPr lang="ko-KR" altLang="en-US" sz="160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역할</a:t>
            </a:r>
            <a:r>
              <a:rPr lang="en-US" altLang="ko-KR" sz="160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</a:t>
            </a:r>
            <a:r>
              <a:rPr lang="ko-KR" altLang="en-US" sz="160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600" dirty="0" err="1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헬스체크</a:t>
            </a:r>
            <a:r>
              <a:rPr lang="ko-KR" altLang="en-US" sz="160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실패 시 컨테이너를 </a:t>
            </a:r>
            <a:r>
              <a:rPr lang="ko-KR" altLang="en-US" sz="1600" dirty="0" err="1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재시작합니다</a:t>
            </a:r>
            <a:r>
              <a:rPr lang="en-US" altLang="ko-KR" sz="16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.</a:t>
            </a:r>
            <a:endParaRPr lang="en-US" altLang="ko-KR" sz="1600" dirty="0" smtClean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r>
              <a:rPr lang="en-US" altLang="ko-KR" sz="1600" b="1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Readiness</a:t>
            </a:r>
            <a:r>
              <a:rPr lang="en-US" altLang="ko-KR" sz="160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: </a:t>
            </a:r>
            <a:r>
              <a:rPr lang="ko-KR" altLang="en-US" sz="160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컨테이너가 </a:t>
            </a:r>
            <a:r>
              <a:rPr lang="ko-KR" altLang="en-US" sz="16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서비스 요청을 처리할 준비가 되었는지를 </a:t>
            </a:r>
            <a:r>
              <a:rPr lang="ko-KR" altLang="en-US" sz="160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확인하는 역할</a:t>
            </a:r>
            <a:r>
              <a:rPr lang="en-US" altLang="ko-KR" sz="160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</a:t>
            </a:r>
          </a:p>
          <a:p>
            <a:r>
              <a:rPr lang="en-US" altLang="ko-KR" sz="16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	 </a:t>
            </a:r>
            <a:r>
              <a:rPr lang="en-US" altLang="ko-KR" sz="160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60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검사를 </a:t>
            </a:r>
            <a:r>
              <a:rPr lang="ko-KR" altLang="en-US" sz="16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통과하지 못하는 경우 더 이상 요청을 받지 못하게 </a:t>
            </a:r>
            <a:r>
              <a:rPr lang="en-US" altLang="ko-KR" sz="16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Service</a:t>
            </a:r>
            <a:r>
              <a:rPr lang="ko-KR" altLang="en-US" sz="16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로 부터 오는 트래픽을 끊습니다</a:t>
            </a:r>
            <a:r>
              <a:rPr lang="en-US" altLang="ko-KR" sz="16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.</a:t>
            </a:r>
            <a:endParaRPr lang="en-US" altLang="ko-KR" sz="1600" dirty="0" smtClean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cxnSp>
        <p:nvCxnSpPr>
          <p:cNvPr id="64" name="직선 화살표 연결선 63"/>
          <p:cNvCxnSpPr/>
          <p:nvPr/>
        </p:nvCxnSpPr>
        <p:spPr>
          <a:xfrm flipH="1">
            <a:off x="4020668" y="2633312"/>
            <a:ext cx="1600643" cy="10475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/>
          <p:nvPr/>
        </p:nvCxnSpPr>
        <p:spPr>
          <a:xfrm>
            <a:off x="6700128" y="2154796"/>
            <a:ext cx="2056885" cy="1282327"/>
          </a:xfrm>
          <a:prstGeom prst="straightConnector1">
            <a:avLst/>
          </a:prstGeom>
          <a:ln>
            <a:solidFill>
              <a:srgbClr val="E2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67"/>
          <p:cNvCxnSpPr/>
          <p:nvPr/>
        </p:nvCxnSpPr>
        <p:spPr>
          <a:xfrm>
            <a:off x="6382325" y="2599660"/>
            <a:ext cx="2056885" cy="1282327"/>
          </a:xfrm>
          <a:prstGeom prst="straightConnector1">
            <a:avLst/>
          </a:prstGeom>
          <a:ln>
            <a:solidFill>
              <a:srgbClr val="E2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21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E0A6AB-449E-4F6C-AA85-160DA8B532EA}" type="slidenum">
              <a:rPr lang="en-US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pPr/>
              <a:t>14</a:t>
            </a:fld>
            <a:endParaRPr 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pic>
        <p:nvPicPr>
          <p:cNvPr id="42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71"/>
          <a:stretch>
            <a:fillRect/>
          </a:stretch>
        </p:blipFill>
        <p:spPr bwMode="auto">
          <a:xfrm>
            <a:off x="0" y="0"/>
            <a:ext cx="12192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7163"/>
            <a:ext cx="5181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제목 1"/>
          <p:cNvSpPr>
            <a:spLocks noGrp="1"/>
          </p:cNvSpPr>
          <p:nvPr>
            <p:ph type="title"/>
          </p:nvPr>
        </p:nvSpPr>
        <p:spPr>
          <a:xfrm>
            <a:off x="141287" y="30106"/>
            <a:ext cx="10947016" cy="735013"/>
          </a:xfrm>
        </p:spPr>
        <p:txBody>
          <a:bodyPr/>
          <a:lstStyle/>
          <a:p>
            <a:pPr algn="l"/>
            <a:r>
              <a:rPr lang="en-US" altLang="ko-KR" b="1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Graceful shutdown</a:t>
            </a:r>
          </a:p>
        </p:txBody>
      </p:sp>
      <p:grpSp>
        <p:nvGrpSpPr>
          <p:cNvPr id="7173" name="그룹 7172"/>
          <p:cNvGrpSpPr/>
          <p:nvPr/>
        </p:nvGrpSpPr>
        <p:grpSpPr>
          <a:xfrm>
            <a:off x="465245" y="2808351"/>
            <a:ext cx="11121872" cy="2536616"/>
            <a:chOff x="148419" y="2699413"/>
            <a:chExt cx="11438698" cy="2556234"/>
          </a:xfrm>
        </p:grpSpPr>
        <p:sp>
          <p:nvSpPr>
            <p:cNvPr id="2" name="모서리가 둥근 직사각형 1"/>
            <p:cNvSpPr/>
            <p:nvPr/>
          </p:nvSpPr>
          <p:spPr>
            <a:xfrm>
              <a:off x="1968397" y="3476571"/>
              <a:ext cx="1312117" cy="5673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API server</a:t>
              </a:r>
              <a:endParaRPr lang="ko-KR" altLang="en-US" sz="17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4288761" y="2700750"/>
              <a:ext cx="1090061" cy="5673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err="1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Kubelet</a:t>
              </a:r>
              <a:endParaRPr lang="ko-KR" altLang="en-US" sz="17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4317637" y="4043877"/>
              <a:ext cx="1406893" cy="5673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Endpoints Controller</a:t>
              </a:r>
              <a:endParaRPr lang="ko-KR" altLang="en-US" sz="17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6237878" y="2699413"/>
              <a:ext cx="1306631" cy="5673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Container</a:t>
              </a:r>
              <a:endParaRPr lang="ko-KR" altLang="en-US" sz="17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8158117" y="3598463"/>
              <a:ext cx="1435769" cy="5673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err="1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Kube</a:t>
              </a:r>
              <a:r>
                <a:rPr lang="en-US" altLang="ko-KR" sz="17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-proxy</a:t>
              </a:r>
              <a:endParaRPr lang="ko-KR" altLang="en-US" sz="17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>
            <a:xfrm>
              <a:off x="8158117" y="4688341"/>
              <a:ext cx="1435769" cy="5673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err="1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Kube</a:t>
              </a:r>
              <a:r>
                <a:rPr lang="en-US" altLang="ko-KR" sz="17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-proxy</a:t>
              </a:r>
              <a:endParaRPr lang="ko-KR" altLang="en-US" sz="17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9" name="모서리가 둥근 직사각형 28"/>
            <p:cNvSpPr/>
            <p:nvPr/>
          </p:nvSpPr>
          <p:spPr>
            <a:xfrm>
              <a:off x="9821683" y="3598463"/>
              <a:ext cx="1765434" cy="5673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Update </a:t>
              </a:r>
              <a:r>
                <a:rPr lang="en-US" altLang="ko-KR" sz="1700" dirty="0" err="1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iptables</a:t>
              </a:r>
              <a:r>
                <a:rPr lang="en-US" altLang="ko-KR" sz="17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rules</a:t>
              </a:r>
              <a:endParaRPr lang="ko-KR" altLang="en-US" sz="17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>
            <a:xfrm>
              <a:off x="9821683" y="4688341"/>
              <a:ext cx="1765434" cy="5673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Update </a:t>
              </a:r>
              <a:r>
                <a:rPr lang="en-US" altLang="ko-KR" sz="1700" dirty="0" err="1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iptables</a:t>
              </a:r>
              <a:r>
                <a:rPr lang="en-US" altLang="ko-KR" sz="17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rules</a:t>
              </a:r>
              <a:endParaRPr lang="ko-KR" altLang="en-US" sz="17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6237878" y="4049573"/>
              <a:ext cx="1306630" cy="5673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API server</a:t>
              </a:r>
              <a:endParaRPr lang="ko-KR" altLang="en-US" sz="17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cxnSp>
          <p:nvCxnSpPr>
            <p:cNvPr id="5" name="직선 연결선 4"/>
            <p:cNvCxnSpPr>
              <a:stCxn id="27" idx="3"/>
              <a:endCxn id="29" idx="1"/>
            </p:cNvCxnSpPr>
            <p:nvPr/>
          </p:nvCxnSpPr>
          <p:spPr>
            <a:xfrm>
              <a:off x="9593886" y="3882116"/>
              <a:ext cx="227797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>
              <a:stCxn id="28" idx="3"/>
              <a:endCxn id="30" idx="1"/>
            </p:cNvCxnSpPr>
            <p:nvPr/>
          </p:nvCxnSpPr>
          <p:spPr>
            <a:xfrm>
              <a:off x="9593886" y="4971994"/>
              <a:ext cx="227797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>
              <a:stCxn id="32" idx="3"/>
              <a:endCxn id="28" idx="1"/>
            </p:cNvCxnSpPr>
            <p:nvPr/>
          </p:nvCxnSpPr>
          <p:spPr>
            <a:xfrm>
              <a:off x="7544508" y="4333226"/>
              <a:ext cx="613609" cy="638768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>
              <a:stCxn id="27" idx="1"/>
              <a:endCxn id="32" idx="3"/>
            </p:cNvCxnSpPr>
            <p:nvPr/>
          </p:nvCxnSpPr>
          <p:spPr>
            <a:xfrm flipH="1">
              <a:off x="7544508" y="3882116"/>
              <a:ext cx="613609" cy="45111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>
              <a:stCxn id="23" idx="3"/>
              <a:endCxn id="32" idx="1"/>
            </p:cNvCxnSpPr>
            <p:nvPr/>
          </p:nvCxnSpPr>
          <p:spPr>
            <a:xfrm>
              <a:off x="5724530" y="4327530"/>
              <a:ext cx="513348" cy="5696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>
              <a:stCxn id="23" idx="1"/>
              <a:endCxn id="2" idx="3"/>
            </p:cNvCxnSpPr>
            <p:nvPr/>
          </p:nvCxnSpPr>
          <p:spPr>
            <a:xfrm flipH="1" flipV="1">
              <a:off x="3280514" y="3760224"/>
              <a:ext cx="1037123" cy="567306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>
              <a:stCxn id="2" idx="3"/>
              <a:endCxn id="22" idx="1"/>
            </p:cNvCxnSpPr>
            <p:nvPr/>
          </p:nvCxnSpPr>
          <p:spPr>
            <a:xfrm flipV="1">
              <a:off x="3280514" y="2984403"/>
              <a:ext cx="1008247" cy="775821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>
              <a:stCxn id="22" idx="3"/>
              <a:endCxn id="26" idx="1"/>
            </p:cNvCxnSpPr>
            <p:nvPr/>
          </p:nvCxnSpPr>
          <p:spPr>
            <a:xfrm flipV="1">
              <a:off x="5378822" y="2983066"/>
              <a:ext cx="859056" cy="1337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7172" name="Picture 4" descr="파일:사람.png - 위키백과, 우리 모두의 백과사전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19" y="3056820"/>
              <a:ext cx="1318883" cy="1406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1" name="직선 연결선 70"/>
            <p:cNvCxnSpPr>
              <a:endCxn id="2" idx="1"/>
            </p:cNvCxnSpPr>
            <p:nvPr/>
          </p:nvCxnSpPr>
          <p:spPr>
            <a:xfrm>
              <a:off x="1235308" y="3760224"/>
              <a:ext cx="733089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141287" y="2808270"/>
            <a:ext cx="236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Kubectl</a:t>
            </a:r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delete pod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550778" y="2030438"/>
            <a:ext cx="56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SIGTERM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cxnSp>
        <p:nvCxnSpPr>
          <p:cNvPr id="7175" name="직선 연결선 7174"/>
          <p:cNvCxnSpPr/>
          <p:nvPr/>
        </p:nvCxnSpPr>
        <p:spPr>
          <a:xfrm>
            <a:off x="6041570" y="2414589"/>
            <a:ext cx="0" cy="67515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>
            <a:off x="141287" y="1523357"/>
            <a:ext cx="11715091" cy="4487025"/>
            <a:chOff x="1295037" y="1463259"/>
            <a:chExt cx="9793266" cy="2386235"/>
          </a:xfrm>
        </p:grpSpPr>
        <p:sp>
          <p:nvSpPr>
            <p:cNvPr id="45" name="직사각형 44"/>
            <p:cNvSpPr/>
            <p:nvPr/>
          </p:nvSpPr>
          <p:spPr>
            <a:xfrm>
              <a:off x="1295037" y="1574824"/>
              <a:ext cx="9793266" cy="22746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u="sng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1795179" y="1463259"/>
              <a:ext cx="2645460" cy="19641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altLang="ko-KR" b="1" dirty="0" smtClean="0">
                  <a:solidFill>
                    <a:srgbClr val="222222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POD Delete Workflow</a:t>
              </a:r>
              <a:endParaRPr lang="en-US" altLang="ko-KR" b="1" i="0" dirty="0">
                <a:solidFill>
                  <a:srgbClr val="222222"/>
                </a:solidFill>
                <a:effectLst/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83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E0A6AB-449E-4F6C-AA85-160DA8B532EA}" type="slidenum">
              <a:rPr lang="en-US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pPr/>
              <a:t>15</a:t>
            </a:fld>
            <a:endParaRPr 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pic>
        <p:nvPicPr>
          <p:cNvPr id="42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71"/>
          <a:stretch>
            <a:fillRect/>
          </a:stretch>
        </p:blipFill>
        <p:spPr bwMode="auto">
          <a:xfrm>
            <a:off x="0" y="0"/>
            <a:ext cx="12192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7163"/>
            <a:ext cx="5181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제목 1"/>
          <p:cNvSpPr>
            <a:spLocks noGrp="1"/>
          </p:cNvSpPr>
          <p:nvPr>
            <p:ph type="title"/>
          </p:nvPr>
        </p:nvSpPr>
        <p:spPr>
          <a:xfrm>
            <a:off x="141287" y="30106"/>
            <a:ext cx="10947016" cy="735013"/>
          </a:xfrm>
        </p:spPr>
        <p:txBody>
          <a:bodyPr/>
          <a:lstStyle/>
          <a:p>
            <a:pPr algn="l"/>
            <a:r>
              <a:rPr lang="en-US" altLang="ko-KR" b="1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Graceful shutdown</a:t>
            </a:r>
          </a:p>
        </p:txBody>
      </p:sp>
      <p:grpSp>
        <p:nvGrpSpPr>
          <p:cNvPr id="41" name="그룹 40"/>
          <p:cNvGrpSpPr/>
          <p:nvPr/>
        </p:nvGrpSpPr>
        <p:grpSpPr>
          <a:xfrm>
            <a:off x="1295037" y="1394995"/>
            <a:ext cx="9793266" cy="2454499"/>
            <a:chOff x="1199367" y="2788833"/>
            <a:chExt cx="9793266" cy="2454499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1916146" y="3967493"/>
              <a:ext cx="1412128" cy="601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Waiting</a:t>
              </a:r>
              <a:endParaRPr lang="ko-KR" altLang="en-US" sz="17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1199367" y="2788833"/>
              <a:ext cx="9793266" cy="2454499"/>
              <a:chOff x="1745213" y="2727185"/>
              <a:chExt cx="6794339" cy="2469848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1745213" y="2908139"/>
                <a:ext cx="6794339" cy="22888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54" name="직사각형 53"/>
              <p:cNvSpPr/>
              <p:nvPr/>
            </p:nvSpPr>
            <p:spPr>
              <a:xfrm>
                <a:off x="2095652" y="2727185"/>
                <a:ext cx="2370453" cy="37164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ko-KR" b="1" dirty="0">
                    <a:solidFill>
                      <a:srgbClr val="222222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Container </a:t>
                </a:r>
                <a:r>
                  <a:rPr lang="en-US" altLang="ko-KR" b="1" dirty="0" smtClean="0">
                    <a:solidFill>
                      <a:srgbClr val="222222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Lifecycle</a:t>
                </a:r>
                <a:endParaRPr lang="en-US" altLang="ko-KR" b="1" i="0" dirty="0">
                  <a:solidFill>
                    <a:srgbClr val="222222"/>
                  </a:solidFill>
                  <a:effectLst/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5516284" y="3995375"/>
              <a:ext cx="1412128" cy="601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Running</a:t>
              </a:r>
              <a:endParaRPr lang="ko-KR" altLang="en-US" sz="17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52" name="모서리가 둥근 직사각형 51"/>
            <p:cNvSpPr/>
            <p:nvPr/>
          </p:nvSpPr>
          <p:spPr>
            <a:xfrm>
              <a:off x="8863049" y="3995375"/>
              <a:ext cx="1412128" cy="601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Terminated</a:t>
              </a:r>
              <a:endParaRPr lang="ko-KR" altLang="en-US" sz="17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cxnSp>
        <p:nvCxnSpPr>
          <p:cNvPr id="55" name="직선 화살표 연결선 54"/>
          <p:cNvCxnSpPr>
            <a:stCxn id="45" idx="3"/>
            <a:endCxn id="48" idx="1"/>
          </p:cNvCxnSpPr>
          <p:nvPr/>
        </p:nvCxnSpPr>
        <p:spPr>
          <a:xfrm>
            <a:off x="3423944" y="2874188"/>
            <a:ext cx="2188010" cy="27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/>
          <p:cNvCxnSpPr>
            <a:stCxn id="48" idx="3"/>
            <a:endCxn id="52" idx="1"/>
          </p:cNvCxnSpPr>
          <p:nvPr/>
        </p:nvCxnSpPr>
        <p:spPr>
          <a:xfrm>
            <a:off x="7024082" y="2902070"/>
            <a:ext cx="19346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/>
          <p:cNvGrpSpPr/>
          <p:nvPr/>
        </p:nvGrpSpPr>
        <p:grpSpPr>
          <a:xfrm>
            <a:off x="1295037" y="4020952"/>
            <a:ext cx="9793266" cy="2506943"/>
            <a:chOff x="1882178" y="4075409"/>
            <a:chExt cx="9793266" cy="2506943"/>
          </a:xfrm>
        </p:grpSpPr>
        <p:sp>
          <p:nvSpPr>
            <p:cNvPr id="6" name="직사각형 5"/>
            <p:cNvSpPr/>
            <p:nvPr/>
          </p:nvSpPr>
          <p:spPr>
            <a:xfrm>
              <a:off x="1882178" y="4307682"/>
              <a:ext cx="9793266" cy="227467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398228" y="4075409"/>
              <a:ext cx="342505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altLang="ko-KR" b="1" dirty="0">
                  <a:solidFill>
                    <a:srgbClr val="222222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Container Lifecycle Hooks</a:t>
              </a:r>
              <a:endParaRPr lang="en-US" altLang="ko-KR" b="1" i="0" dirty="0">
                <a:solidFill>
                  <a:srgbClr val="222222"/>
                </a:solidFill>
                <a:effectLst/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33" name="모서리가 둥근 직사각형 32"/>
            <p:cNvSpPr/>
            <p:nvPr/>
          </p:nvSpPr>
          <p:spPr>
            <a:xfrm>
              <a:off x="6199095" y="5311245"/>
              <a:ext cx="1227354" cy="601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Running</a:t>
              </a:r>
              <a:endParaRPr lang="ko-KR" altLang="en-US" sz="17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36" name="모서리가 둥근 직사각형 35"/>
            <p:cNvSpPr/>
            <p:nvPr/>
          </p:nvSpPr>
          <p:spPr>
            <a:xfrm>
              <a:off x="9545860" y="5311245"/>
              <a:ext cx="1412128" cy="601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Terminated</a:t>
              </a:r>
              <a:endParaRPr lang="ko-KR" altLang="en-US" sz="17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cxnSp>
          <p:nvCxnSpPr>
            <p:cNvPr id="10" name="직선 화살표 연결선 9"/>
            <p:cNvCxnSpPr>
              <a:stCxn id="57" idx="3"/>
              <a:endCxn id="58" idx="1"/>
            </p:cNvCxnSpPr>
            <p:nvPr/>
          </p:nvCxnSpPr>
          <p:spPr>
            <a:xfrm>
              <a:off x="3733013" y="5607046"/>
              <a:ext cx="67682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모서리가 둥근 직사각형 56"/>
            <p:cNvSpPr/>
            <p:nvPr/>
          </p:nvSpPr>
          <p:spPr>
            <a:xfrm>
              <a:off x="2694148" y="5306513"/>
              <a:ext cx="1038865" cy="601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Waiting</a:t>
              </a:r>
              <a:endParaRPr lang="ko-KR" altLang="en-US" sz="17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58" name="모서리가 둥근 직사각형 57"/>
            <p:cNvSpPr/>
            <p:nvPr/>
          </p:nvSpPr>
          <p:spPr>
            <a:xfrm>
              <a:off x="4409841" y="5306513"/>
              <a:ext cx="1135617" cy="601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err="1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Poststart</a:t>
              </a:r>
              <a:endParaRPr lang="ko-KR" altLang="en-US" sz="17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59" name="모서리가 둥근 직사각형 58"/>
            <p:cNvSpPr/>
            <p:nvPr/>
          </p:nvSpPr>
          <p:spPr>
            <a:xfrm>
              <a:off x="7973891" y="5306513"/>
              <a:ext cx="1166941" cy="601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err="1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Prestop</a:t>
              </a:r>
              <a:endParaRPr lang="ko-KR" altLang="en-US" sz="17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cxnSp>
          <p:nvCxnSpPr>
            <p:cNvPr id="60" name="직선 화살표 연결선 59"/>
            <p:cNvCxnSpPr>
              <a:stCxn id="58" idx="3"/>
              <a:endCxn id="33" idx="1"/>
            </p:cNvCxnSpPr>
            <p:nvPr/>
          </p:nvCxnSpPr>
          <p:spPr>
            <a:xfrm>
              <a:off x="5545458" y="5607046"/>
              <a:ext cx="653637" cy="47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화살표 연결선 60"/>
            <p:cNvCxnSpPr>
              <a:stCxn id="33" idx="3"/>
              <a:endCxn id="59" idx="1"/>
            </p:cNvCxnSpPr>
            <p:nvPr/>
          </p:nvCxnSpPr>
          <p:spPr>
            <a:xfrm flipV="1">
              <a:off x="7426449" y="5607046"/>
              <a:ext cx="547442" cy="47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화살표 연결선 62"/>
            <p:cNvCxnSpPr>
              <a:stCxn id="59" idx="3"/>
              <a:endCxn id="36" idx="1"/>
            </p:cNvCxnSpPr>
            <p:nvPr/>
          </p:nvCxnSpPr>
          <p:spPr>
            <a:xfrm>
              <a:off x="9140832" y="5607046"/>
              <a:ext cx="405028" cy="47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767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E0A6AB-449E-4F6C-AA85-160DA8B532EA}" type="slidenum">
              <a:rPr lang="en-US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pPr/>
              <a:t>16</a:t>
            </a:fld>
            <a:endParaRPr 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pic>
        <p:nvPicPr>
          <p:cNvPr id="42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71"/>
          <a:stretch>
            <a:fillRect/>
          </a:stretch>
        </p:blipFill>
        <p:spPr bwMode="auto">
          <a:xfrm>
            <a:off x="0" y="0"/>
            <a:ext cx="12192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7163"/>
            <a:ext cx="5181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제목 1"/>
          <p:cNvSpPr>
            <a:spLocks noGrp="1"/>
          </p:cNvSpPr>
          <p:nvPr>
            <p:ph type="title"/>
          </p:nvPr>
        </p:nvSpPr>
        <p:spPr>
          <a:xfrm>
            <a:off x="141287" y="30106"/>
            <a:ext cx="10947016" cy="735013"/>
          </a:xfrm>
        </p:spPr>
        <p:txBody>
          <a:bodyPr/>
          <a:lstStyle/>
          <a:p>
            <a:pPr algn="l"/>
            <a:r>
              <a:rPr lang="en-US" altLang="ko-KR" b="1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Graceful shutdown</a:t>
            </a:r>
          </a:p>
        </p:txBody>
      </p:sp>
      <p:pic>
        <p:nvPicPr>
          <p:cNvPr id="7172" name="Picture 4" descr="파일:사람.png - 위키백과, 우리 모두의 백과사전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58" y="2103774"/>
            <a:ext cx="1057340" cy="115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613742" y="1770493"/>
            <a:ext cx="236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Kubectl</a:t>
            </a:r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delete pod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983008" y="2339884"/>
            <a:ext cx="8207506" cy="2928801"/>
            <a:chOff x="2765294" y="2622913"/>
            <a:chExt cx="7414993" cy="2743086"/>
          </a:xfrm>
        </p:grpSpPr>
        <p:sp>
          <p:nvSpPr>
            <p:cNvPr id="2" name="모서리가 둥근 직사각형 1"/>
            <p:cNvSpPr/>
            <p:nvPr/>
          </p:nvSpPr>
          <p:spPr>
            <a:xfrm>
              <a:off x="2765294" y="2622913"/>
              <a:ext cx="1275774" cy="5629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API server</a:t>
              </a:r>
              <a:endParaRPr lang="ko-KR" altLang="en-US" sz="17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4041068" y="3148435"/>
              <a:ext cx="1059869" cy="5629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err="1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Kubelet</a:t>
              </a:r>
              <a:endParaRPr lang="ko-KR" altLang="en-US" sz="17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9" name="모서리가 둥근 직사각형 28"/>
            <p:cNvSpPr/>
            <p:nvPr/>
          </p:nvSpPr>
          <p:spPr>
            <a:xfrm>
              <a:off x="5100938" y="3673957"/>
              <a:ext cx="1550234" cy="5629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err="1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Prestop</a:t>
              </a:r>
              <a:r>
                <a:rPr lang="en-US" altLang="ko-KR" sz="17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hook</a:t>
              </a:r>
              <a:endParaRPr lang="ko-KR" altLang="en-US" sz="17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>
            <a:xfrm>
              <a:off x="6651172" y="4240095"/>
              <a:ext cx="2253341" cy="5629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Graceful Shutdown</a:t>
              </a:r>
              <a:endParaRPr lang="ko-KR" altLang="en-US" sz="17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8904513" y="4803047"/>
              <a:ext cx="1275774" cy="5629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API server</a:t>
              </a:r>
              <a:endParaRPr lang="ko-KR" altLang="en-US" sz="17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cxnSp>
        <p:nvCxnSpPr>
          <p:cNvPr id="7" name="직선 연결선 6"/>
          <p:cNvCxnSpPr/>
          <p:nvPr/>
        </p:nvCxnSpPr>
        <p:spPr>
          <a:xfrm>
            <a:off x="5568284" y="4063153"/>
            <a:ext cx="0" cy="174981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9778386" y="5328581"/>
            <a:ext cx="0" cy="48439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 flipV="1">
            <a:off x="7262436" y="2186479"/>
            <a:ext cx="0" cy="130078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723324" y="1795375"/>
            <a:ext cx="236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SIGTERM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70712" y="5511296"/>
            <a:ext cx="3541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terminationGracePeriodSeconds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cxnSp>
        <p:nvCxnSpPr>
          <p:cNvPr id="14" name="직선 화살표 연결선 13"/>
          <p:cNvCxnSpPr>
            <a:stCxn id="40" idx="1"/>
          </p:cNvCxnSpPr>
          <p:nvPr/>
        </p:nvCxnSpPr>
        <p:spPr>
          <a:xfrm flipH="1">
            <a:off x="5614795" y="5695962"/>
            <a:ext cx="35591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>
            <a:off x="9391377" y="5717734"/>
            <a:ext cx="3870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 flipH="1" flipV="1">
            <a:off x="9778386" y="2224603"/>
            <a:ext cx="1" cy="183855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209980" y="1795375"/>
            <a:ext cx="236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SIGKILL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41287" y="1387011"/>
            <a:ext cx="11715091" cy="46607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u="sng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01999" y="1186104"/>
            <a:ext cx="2592752" cy="377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rgbClr val="222222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Graceful Shutdown</a:t>
            </a:r>
            <a:endParaRPr lang="en-US" altLang="ko-KR" b="1" i="0" dirty="0">
              <a:solidFill>
                <a:srgbClr val="222222"/>
              </a:solidFill>
              <a:effectLst/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679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785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그룹 4"/>
          <p:cNvGrpSpPr/>
          <p:nvPr/>
        </p:nvGrpSpPr>
        <p:grpSpPr>
          <a:xfrm>
            <a:off x="2455333" y="1812317"/>
            <a:ext cx="6894545" cy="3072950"/>
            <a:chOff x="4125510" y="1504935"/>
            <a:chExt cx="3940979" cy="3848130"/>
          </a:xfrm>
        </p:grpSpPr>
        <p:grpSp>
          <p:nvGrpSpPr>
            <p:cNvPr id="19" name="Group 18"/>
            <p:cNvGrpSpPr/>
            <p:nvPr/>
          </p:nvGrpSpPr>
          <p:grpSpPr>
            <a:xfrm>
              <a:off x="4173655" y="1504935"/>
              <a:ext cx="3841250" cy="3848130"/>
              <a:chOff x="4173655" y="1504935"/>
              <a:chExt cx="3841250" cy="3848130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4761706" y="1504935"/>
                <a:ext cx="3253199" cy="2500081"/>
              </a:xfrm>
              <a:custGeom>
                <a:avLst/>
                <a:gdLst>
                  <a:gd name="T0" fmla="*/ 387 w 398"/>
                  <a:gd name="T1" fmla="*/ 306 h 306"/>
                  <a:gd name="T2" fmla="*/ 373 w 398"/>
                  <a:gd name="T3" fmla="*/ 301 h 306"/>
                  <a:gd name="T4" fmla="*/ 383 w 398"/>
                  <a:gd name="T5" fmla="*/ 236 h 306"/>
                  <a:gd name="T6" fmla="*/ 163 w 398"/>
                  <a:gd name="T7" fmla="*/ 15 h 306"/>
                  <a:gd name="T8" fmla="*/ 10 w 398"/>
                  <a:gd name="T9" fmla="*/ 77 h 306"/>
                  <a:gd name="T10" fmla="*/ 0 w 398"/>
                  <a:gd name="T11" fmla="*/ 66 h 306"/>
                  <a:gd name="T12" fmla="*/ 163 w 398"/>
                  <a:gd name="T13" fmla="*/ 0 h 306"/>
                  <a:gd name="T14" fmla="*/ 398 w 398"/>
                  <a:gd name="T15" fmla="*/ 236 h 306"/>
                  <a:gd name="T16" fmla="*/ 387 w 398"/>
                  <a:gd name="T17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8" h="306">
                    <a:moveTo>
                      <a:pt x="387" y="306"/>
                    </a:moveTo>
                    <a:cubicBezTo>
                      <a:pt x="373" y="301"/>
                      <a:pt x="373" y="301"/>
                      <a:pt x="373" y="301"/>
                    </a:cubicBezTo>
                    <a:cubicBezTo>
                      <a:pt x="380" y="280"/>
                      <a:pt x="383" y="258"/>
                      <a:pt x="383" y="236"/>
                    </a:cubicBezTo>
                    <a:cubicBezTo>
                      <a:pt x="383" y="114"/>
                      <a:pt x="284" y="15"/>
                      <a:pt x="163" y="15"/>
                    </a:cubicBezTo>
                    <a:cubicBezTo>
                      <a:pt x="106" y="15"/>
                      <a:pt x="51" y="37"/>
                      <a:pt x="10" y="7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44" y="24"/>
                      <a:pt x="102" y="0"/>
                      <a:pt x="163" y="0"/>
                    </a:cubicBezTo>
                    <a:cubicBezTo>
                      <a:pt x="293" y="0"/>
                      <a:pt x="398" y="106"/>
                      <a:pt x="398" y="236"/>
                    </a:cubicBezTo>
                    <a:cubicBezTo>
                      <a:pt x="398" y="260"/>
                      <a:pt x="395" y="283"/>
                      <a:pt x="387" y="30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4173655" y="2852984"/>
                <a:ext cx="3253199" cy="2500081"/>
              </a:xfrm>
              <a:custGeom>
                <a:avLst/>
                <a:gdLst>
                  <a:gd name="T0" fmla="*/ 235 w 398"/>
                  <a:gd name="T1" fmla="*/ 306 h 306"/>
                  <a:gd name="T2" fmla="*/ 0 w 398"/>
                  <a:gd name="T3" fmla="*/ 71 h 306"/>
                  <a:gd name="T4" fmla="*/ 11 w 398"/>
                  <a:gd name="T5" fmla="*/ 0 h 306"/>
                  <a:gd name="T6" fmla="*/ 25 w 398"/>
                  <a:gd name="T7" fmla="*/ 5 h 306"/>
                  <a:gd name="T8" fmla="*/ 15 w 398"/>
                  <a:gd name="T9" fmla="*/ 71 h 306"/>
                  <a:gd name="T10" fmla="*/ 235 w 398"/>
                  <a:gd name="T11" fmla="*/ 291 h 306"/>
                  <a:gd name="T12" fmla="*/ 388 w 398"/>
                  <a:gd name="T13" fmla="*/ 229 h 306"/>
                  <a:gd name="T14" fmla="*/ 398 w 398"/>
                  <a:gd name="T15" fmla="*/ 240 h 306"/>
                  <a:gd name="T16" fmla="*/ 235 w 398"/>
                  <a:gd name="T17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8" h="306">
                    <a:moveTo>
                      <a:pt x="235" y="306"/>
                    </a:moveTo>
                    <a:cubicBezTo>
                      <a:pt x="105" y="306"/>
                      <a:pt x="0" y="200"/>
                      <a:pt x="0" y="71"/>
                    </a:cubicBezTo>
                    <a:cubicBezTo>
                      <a:pt x="0" y="47"/>
                      <a:pt x="3" y="23"/>
                      <a:pt x="11" y="0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8" y="26"/>
                      <a:pt x="15" y="48"/>
                      <a:pt x="15" y="71"/>
                    </a:cubicBezTo>
                    <a:cubicBezTo>
                      <a:pt x="15" y="192"/>
                      <a:pt x="114" y="291"/>
                      <a:pt x="235" y="291"/>
                    </a:cubicBezTo>
                    <a:cubicBezTo>
                      <a:pt x="292" y="291"/>
                      <a:pt x="347" y="269"/>
                      <a:pt x="388" y="229"/>
                    </a:cubicBezTo>
                    <a:cubicBezTo>
                      <a:pt x="398" y="240"/>
                      <a:pt x="398" y="240"/>
                      <a:pt x="398" y="240"/>
                    </a:cubicBezTo>
                    <a:cubicBezTo>
                      <a:pt x="354" y="282"/>
                      <a:pt x="296" y="306"/>
                      <a:pt x="235" y="30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125510" y="2233982"/>
              <a:ext cx="3940979" cy="2393475"/>
              <a:chOff x="4125510" y="2233982"/>
              <a:chExt cx="3940979" cy="2393475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7533460" y="4128816"/>
                <a:ext cx="533029" cy="498641"/>
                <a:chOff x="7533460" y="4128816"/>
                <a:chExt cx="533029" cy="498641"/>
              </a:xfrm>
            </p:grpSpPr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7818888" y="4128816"/>
                  <a:ext cx="247601" cy="498641"/>
                </a:xfrm>
                <a:custGeom>
                  <a:avLst/>
                  <a:gdLst>
                    <a:gd name="T0" fmla="*/ 0 w 30"/>
                    <a:gd name="T1" fmla="*/ 50 h 61"/>
                    <a:gd name="T2" fmla="*/ 0 w 30"/>
                    <a:gd name="T3" fmla="*/ 61 h 61"/>
                    <a:gd name="T4" fmla="*/ 30 w 30"/>
                    <a:gd name="T5" fmla="*/ 31 h 61"/>
                    <a:gd name="T6" fmla="*/ 0 w 30"/>
                    <a:gd name="T7" fmla="*/ 0 h 61"/>
                    <a:gd name="T8" fmla="*/ 0 w 30"/>
                    <a:gd name="T9" fmla="*/ 11 h 61"/>
                    <a:gd name="T10" fmla="*/ 0 w 30"/>
                    <a:gd name="T11" fmla="*/ 31 h 61"/>
                    <a:gd name="T12" fmla="*/ 20 w 30"/>
                    <a:gd name="T13" fmla="*/ 31 h 61"/>
                    <a:gd name="T14" fmla="*/ 0 w 30"/>
                    <a:gd name="T15" fmla="*/ 5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61">
                      <a:moveTo>
                        <a:pt x="0" y="50"/>
                      </a:move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16" y="61"/>
                        <a:pt x="30" y="47"/>
                        <a:pt x="30" y="31"/>
                      </a:cubicBezTo>
                      <a:cubicBezTo>
                        <a:pt x="30" y="14"/>
                        <a:pt x="16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0" y="42"/>
                        <a:pt x="11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7533460" y="4128816"/>
                  <a:ext cx="244162" cy="498641"/>
                </a:xfrm>
                <a:custGeom>
                  <a:avLst/>
                  <a:gdLst>
                    <a:gd name="T0" fmla="*/ 0 w 30"/>
                    <a:gd name="T1" fmla="*/ 50 h 61"/>
                    <a:gd name="T2" fmla="*/ 0 w 30"/>
                    <a:gd name="T3" fmla="*/ 61 h 61"/>
                    <a:gd name="T4" fmla="*/ 30 w 30"/>
                    <a:gd name="T5" fmla="*/ 31 h 61"/>
                    <a:gd name="T6" fmla="*/ 0 w 30"/>
                    <a:gd name="T7" fmla="*/ 0 h 61"/>
                    <a:gd name="T8" fmla="*/ 0 w 30"/>
                    <a:gd name="T9" fmla="*/ 11 h 61"/>
                    <a:gd name="T10" fmla="*/ 0 w 30"/>
                    <a:gd name="T11" fmla="*/ 31 h 61"/>
                    <a:gd name="T12" fmla="*/ 20 w 30"/>
                    <a:gd name="T13" fmla="*/ 31 h 61"/>
                    <a:gd name="T14" fmla="*/ 0 w 30"/>
                    <a:gd name="T15" fmla="*/ 5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61">
                      <a:moveTo>
                        <a:pt x="0" y="50"/>
                      </a:move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16" y="61"/>
                        <a:pt x="30" y="47"/>
                        <a:pt x="30" y="31"/>
                      </a:cubicBezTo>
                      <a:cubicBezTo>
                        <a:pt x="30" y="14"/>
                        <a:pt x="16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0" y="42"/>
                        <a:pt x="11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4125510" y="2233982"/>
                <a:ext cx="529591" cy="498641"/>
                <a:chOff x="4125510" y="2233982"/>
                <a:chExt cx="529591" cy="498641"/>
              </a:xfrm>
            </p:grpSpPr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4125510" y="2233982"/>
                  <a:ext cx="244162" cy="498641"/>
                </a:xfrm>
                <a:custGeom>
                  <a:avLst/>
                  <a:gdLst>
                    <a:gd name="T0" fmla="*/ 30 w 30"/>
                    <a:gd name="T1" fmla="*/ 11 h 61"/>
                    <a:gd name="T2" fmla="*/ 30 w 30"/>
                    <a:gd name="T3" fmla="*/ 0 h 61"/>
                    <a:gd name="T4" fmla="*/ 0 w 30"/>
                    <a:gd name="T5" fmla="*/ 31 h 61"/>
                    <a:gd name="T6" fmla="*/ 30 w 30"/>
                    <a:gd name="T7" fmla="*/ 61 h 61"/>
                    <a:gd name="T8" fmla="*/ 30 w 30"/>
                    <a:gd name="T9" fmla="*/ 51 h 61"/>
                    <a:gd name="T10" fmla="*/ 30 w 30"/>
                    <a:gd name="T11" fmla="*/ 31 h 61"/>
                    <a:gd name="T12" fmla="*/ 10 w 30"/>
                    <a:gd name="T13" fmla="*/ 31 h 61"/>
                    <a:gd name="T14" fmla="*/ 30 w 30"/>
                    <a:gd name="T15" fmla="*/ 1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61">
                      <a:moveTo>
                        <a:pt x="30" y="11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4" y="0"/>
                        <a:pt x="0" y="14"/>
                        <a:pt x="0" y="31"/>
                      </a:cubicBezTo>
                      <a:cubicBezTo>
                        <a:pt x="0" y="47"/>
                        <a:pt x="14" y="61"/>
                        <a:pt x="30" y="61"/>
                      </a:cubicBezTo>
                      <a:cubicBezTo>
                        <a:pt x="30" y="51"/>
                        <a:pt x="30" y="51"/>
                        <a:pt x="30" y="51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0" y="20"/>
                        <a:pt x="19" y="11"/>
                        <a:pt x="30" y="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4410939" y="2233982"/>
                  <a:ext cx="244162" cy="498641"/>
                </a:xfrm>
                <a:custGeom>
                  <a:avLst/>
                  <a:gdLst>
                    <a:gd name="T0" fmla="*/ 30 w 30"/>
                    <a:gd name="T1" fmla="*/ 11 h 61"/>
                    <a:gd name="T2" fmla="*/ 30 w 30"/>
                    <a:gd name="T3" fmla="*/ 0 h 61"/>
                    <a:gd name="T4" fmla="*/ 0 w 30"/>
                    <a:gd name="T5" fmla="*/ 31 h 61"/>
                    <a:gd name="T6" fmla="*/ 30 w 30"/>
                    <a:gd name="T7" fmla="*/ 61 h 61"/>
                    <a:gd name="T8" fmla="*/ 30 w 30"/>
                    <a:gd name="T9" fmla="*/ 51 h 61"/>
                    <a:gd name="T10" fmla="*/ 30 w 30"/>
                    <a:gd name="T11" fmla="*/ 31 h 61"/>
                    <a:gd name="T12" fmla="*/ 10 w 30"/>
                    <a:gd name="T13" fmla="*/ 31 h 61"/>
                    <a:gd name="T14" fmla="*/ 30 w 30"/>
                    <a:gd name="T15" fmla="*/ 1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61">
                      <a:moveTo>
                        <a:pt x="30" y="11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4" y="0"/>
                        <a:pt x="0" y="14"/>
                        <a:pt x="0" y="31"/>
                      </a:cubicBezTo>
                      <a:cubicBezTo>
                        <a:pt x="0" y="47"/>
                        <a:pt x="14" y="61"/>
                        <a:pt x="30" y="61"/>
                      </a:cubicBezTo>
                      <a:cubicBezTo>
                        <a:pt x="30" y="51"/>
                        <a:pt x="30" y="51"/>
                        <a:pt x="30" y="51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0" y="20"/>
                        <a:pt x="19" y="11"/>
                        <a:pt x="30" y="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6" name="TextBox 15"/>
          <p:cNvSpPr txBox="1"/>
          <p:nvPr/>
        </p:nvSpPr>
        <p:spPr>
          <a:xfrm>
            <a:off x="3134426" y="2705231"/>
            <a:ext cx="5923147" cy="1132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5000" b="1" dirty="0" err="1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Coredns</a:t>
            </a:r>
            <a:r>
              <a:rPr lang="en-US" altLang="ko-KR" sz="5000" b="1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5000" b="1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쿼리 효율화</a:t>
            </a:r>
            <a:endParaRPr lang="en-US" altLang="ko-KR" sz="5000" b="1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77135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31" y="3106385"/>
            <a:ext cx="10610737" cy="1565617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5614795" y="1884908"/>
            <a:ext cx="2164112" cy="1525358"/>
          </a:xfrm>
          <a:custGeom>
            <a:avLst/>
            <a:gdLst>
              <a:gd name="connsiteX0" fmla="*/ 0 w 1843548"/>
              <a:gd name="connsiteY0" fmla="*/ 0 h 1032387"/>
              <a:gd name="connsiteX1" fmla="*/ 811161 w 1843548"/>
              <a:gd name="connsiteY1" fmla="*/ 0 h 1032387"/>
              <a:gd name="connsiteX2" fmla="*/ 1843548 w 1843548"/>
              <a:gd name="connsiteY2" fmla="*/ 1032387 h 103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3548" h="1032387">
                <a:moveTo>
                  <a:pt x="0" y="0"/>
                </a:moveTo>
                <a:lnTo>
                  <a:pt x="811161" y="0"/>
                </a:lnTo>
                <a:lnTo>
                  <a:pt x="1843548" y="1032387"/>
                </a:lnTo>
              </a:path>
            </a:pathLst>
          </a:custGeom>
          <a:noFill/>
          <a:ln>
            <a:head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514311" y="4724842"/>
            <a:ext cx="985602" cy="545222"/>
          </a:xfrm>
          <a:custGeom>
            <a:avLst/>
            <a:gdLst>
              <a:gd name="connsiteX0" fmla="*/ 0 w 693174"/>
              <a:gd name="connsiteY0" fmla="*/ 0 h 383458"/>
              <a:gd name="connsiteX1" fmla="*/ 383458 w 693174"/>
              <a:gd name="connsiteY1" fmla="*/ 383458 h 383458"/>
              <a:gd name="connsiteX2" fmla="*/ 693174 w 693174"/>
              <a:gd name="connsiteY2" fmla="*/ 383458 h 38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3174" h="383458">
                <a:moveTo>
                  <a:pt x="0" y="0"/>
                </a:moveTo>
                <a:lnTo>
                  <a:pt x="383458" y="383458"/>
                </a:lnTo>
                <a:lnTo>
                  <a:pt x="693174" y="383458"/>
                </a:lnTo>
              </a:path>
            </a:pathLst>
          </a:custGeom>
          <a:noFill/>
          <a:ln>
            <a:headEnd type="none" w="lg" len="lg"/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50390" y="1593446"/>
            <a:ext cx="1044774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accent2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Search</a:t>
            </a:r>
            <a:endParaRPr lang="en-US" sz="2200" b="1" dirty="0">
              <a:solidFill>
                <a:schemeClr val="accent2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89207" y="1954894"/>
            <a:ext cx="4105957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dirty="0" err="1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Ntods</a:t>
            </a:r>
            <a:r>
              <a:rPr lang="ko-KR" altLang="en-US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개수 미만 </a:t>
            </a:r>
            <a:r>
              <a:rPr lang="en-US" altLang="ko-KR" dirty="0" err="1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dns</a:t>
            </a:r>
            <a:r>
              <a:rPr lang="ko-KR" altLang="en-US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를 쿼리할 경우 </a:t>
            </a:r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search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에 나열된 도메인 목록을 차례대로 붙여가며 </a:t>
            </a:r>
            <a:r>
              <a:rPr lang="ko-KR" altLang="en-US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쿼리 발생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87288" y="4984275"/>
            <a:ext cx="939681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chemeClr val="accent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Ndots</a:t>
            </a:r>
            <a:endParaRPr lang="en-US" sz="2200" b="1" dirty="0">
              <a:solidFill>
                <a:schemeClr val="accent3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87288" y="5345723"/>
            <a:ext cx="415801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FQDN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으로 취급될 도메인에 포함될 </a:t>
            </a:r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.</a:t>
            </a:r>
            <a:r>
              <a:rPr lang="ko-KR" altLang="en-US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점의 최소 개수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8" name="Slide Number Placeholder 3"/>
          <p:cNvSpPr txBox="1">
            <a:spLocks/>
          </p:cNvSpPr>
          <p:nvPr/>
        </p:nvSpPr>
        <p:spPr>
          <a:xfrm>
            <a:off x="11573897" y="6546253"/>
            <a:ext cx="449250" cy="3387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E0A6AB-449E-4F6C-AA85-160DA8B532EA}" type="slidenum">
              <a:rPr lang="en-US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pPr>
                <a:defRPr/>
              </a:pPr>
              <a:t>18</a:t>
            </a:fld>
            <a:endParaRPr 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9" name="Freeform 12"/>
          <p:cNvSpPr/>
          <p:nvPr/>
        </p:nvSpPr>
        <p:spPr>
          <a:xfrm>
            <a:off x="3568701" y="4233714"/>
            <a:ext cx="4597400" cy="897086"/>
          </a:xfrm>
          <a:custGeom>
            <a:avLst/>
            <a:gdLst>
              <a:gd name="connsiteX0" fmla="*/ 0 w 693174"/>
              <a:gd name="connsiteY0" fmla="*/ 0 h 383458"/>
              <a:gd name="connsiteX1" fmla="*/ 383458 w 693174"/>
              <a:gd name="connsiteY1" fmla="*/ 383458 h 383458"/>
              <a:gd name="connsiteX2" fmla="*/ 693174 w 693174"/>
              <a:gd name="connsiteY2" fmla="*/ 383458 h 38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3174" h="383458">
                <a:moveTo>
                  <a:pt x="0" y="0"/>
                </a:moveTo>
                <a:lnTo>
                  <a:pt x="383458" y="383458"/>
                </a:lnTo>
                <a:lnTo>
                  <a:pt x="693174" y="383458"/>
                </a:lnTo>
              </a:path>
            </a:pathLst>
          </a:custGeom>
          <a:noFill/>
          <a:ln>
            <a:headEnd type="none" w="lg" len="lg"/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67836" y="4905296"/>
            <a:ext cx="174347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200" b="1" dirty="0" err="1">
                <a:solidFill>
                  <a:schemeClr val="accent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Nameserver</a:t>
            </a:r>
            <a:r>
              <a:rPr lang="en-US" altLang="ko-KR" sz="2200" b="1" dirty="0">
                <a:solidFill>
                  <a:schemeClr val="accent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267836" y="5304908"/>
            <a:ext cx="375531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DNS 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쿼리를 보낼 곳</a:t>
            </a:r>
            <a:r>
              <a:rPr lang="en-US" altLang="ko-KR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en-US" altLang="ko-KR" dirty="0" err="1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CoreDNS</a:t>
            </a:r>
            <a:r>
              <a:rPr lang="en-US" altLang="ko-KR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Service 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오브젝트의 </a:t>
            </a:r>
            <a:r>
              <a:rPr lang="en-US" altLang="ko-KR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IP 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주소</a:t>
            </a:r>
            <a:endParaRPr lang="en-US" altLang="ko-KR" dirty="0">
              <a:solidFill>
                <a:schemeClr val="bg1">
                  <a:lumMod val="50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pic>
        <p:nvPicPr>
          <p:cNvPr id="18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71"/>
          <a:stretch>
            <a:fillRect/>
          </a:stretch>
        </p:blipFill>
        <p:spPr bwMode="auto">
          <a:xfrm>
            <a:off x="0" y="0"/>
            <a:ext cx="12192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7163"/>
            <a:ext cx="5181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제목 1"/>
          <p:cNvSpPr>
            <a:spLocks noGrp="1"/>
          </p:cNvSpPr>
          <p:nvPr>
            <p:ph type="title"/>
          </p:nvPr>
        </p:nvSpPr>
        <p:spPr>
          <a:xfrm>
            <a:off x="141287" y="30106"/>
            <a:ext cx="10947016" cy="735013"/>
          </a:xfrm>
        </p:spPr>
        <p:txBody>
          <a:bodyPr/>
          <a:lstStyle/>
          <a:p>
            <a:pPr algn="l"/>
            <a:r>
              <a:rPr lang="en-US" altLang="ko-KR" sz="4400" b="1" dirty="0" err="1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Coredns</a:t>
            </a:r>
            <a:endParaRPr lang="en-US" altLang="ko-KR" b="1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978237" y="3536079"/>
            <a:ext cx="4076054" cy="366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200934" y="3536078"/>
            <a:ext cx="2808312" cy="3640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086247" y="3533623"/>
            <a:ext cx="2247745" cy="3665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9951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3"/>
          <p:cNvSpPr txBox="1">
            <a:spLocks/>
          </p:cNvSpPr>
          <p:nvPr/>
        </p:nvSpPr>
        <p:spPr>
          <a:xfrm>
            <a:off x="11573897" y="6546253"/>
            <a:ext cx="449250" cy="3387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E0A6AB-449E-4F6C-AA85-160DA8B532EA}" type="slidenum">
              <a:rPr lang="en-US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pPr>
                <a:defRPr/>
              </a:pPr>
              <a:t>19</a:t>
            </a:fld>
            <a:endParaRPr 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pic>
        <p:nvPicPr>
          <p:cNvPr id="44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71"/>
          <a:stretch>
            <a:fillRect/>
          </a:stretch>
        </p:blipFill>
        <p:spPr bwMode="auto">
          <a:xfrm>
            <a:off x="0" y="0"/>
            <a:ext cx="12192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7163"/>
            <a:ext cx="5181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제목 1"/>
          <p:cNvSpPr>
            <a:spLocks noGrp="1"/>
          </p:cNvSpPr>
          <p:nvPr>
            <p:ph type="title"/>
          </p:nvPr>
        </p:nvSpPr>
        <p:spPr>
          <a:xfrm>
            <a:off x="141287" y="30106"/>
            <a:ext cx="10947016" cy="735013"/>
          </a:xfrm>
        </p:spPr>
        <p:txBody>
          <a:bodyPr/>
          <a:lstStyle/>
          <a:p>
            <a:pPr algn="l"/>
            <a:r>
              <a:rPr lang="en-US" altLang="ko-KR" sz="4400" b="1" dirty="0" err="1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Coredns</a:t>
            </a:r>
            <a:endParaRPr lang="en-US" altLang="ko-KR" b="1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cxnSp>
        <p:nvCxnSpPr>
          <p:cNvPr id="9" name="Connector: Elbow 17">
            <a:extLst>
              <a:ext uri="{FF2B5EF4-FFF2-40B4-BE49-F238E27FC236}">
                <a16:creationId xmlns:a16="http://schemas.microsoft.com/office/drawing/2014/main" id="{AF2E2369-5B5D-4FEE-B057-5D42009152FB}"/>
              </a:ext>
            </a:extLst>
          </p:cNvPr>
          <p:cNvCxnSpPr>
            <a:cxnSpLocks/>
          </p:cNvCxnSpPr>
          <p:nvPr/>
        </p:nvCxnSpPr>
        <p:spPr>
          <a:xfrm rot="10800000">
            <a:off x="5344935" y="6059284"/>
            <a:ext cx="1211698" cy="272847"/>
          </a:xfrm>
          <a:prstGeom prst="bentConnector2">
            <a:avLst/>
          </a:prstGeom>
          <a:ln w="12700">
            <a:solidFill>
              <a:schemeClr val="accent3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35">
            <a:extLst>
              <a:ext uri="{FF2B5EF4-FFF2-40B4-BE49-F238E27FC236}">
                <a16:creationId xmlns:a16="http://schemas.microsoft.com/office/drawing/2014/main" id="{3715BAAE-88A5-4E0A-B4D8-A781B94E0C61}"/>
              </a:ext>
            </a:extLst>
          </p:cNvPr>
          <p:cNvCxnSpPr>
            <a:cxnSpLocks/>
          </p:cNvCxnSpPr>
          <p:nvPr/>
        </p:nvCxnSpPr>
        <p:spPr>
          <a:xfrm flipH="1">
            <a:off x="5614795" y="4951906"/>
            <a:ext cx="2083179" cy="0"/>
          </a:xfrm>
          <a:prstGeom prst="straightConnector1">
            <a:avLst/>
          </a:prstGeom>
          <a:ln w="12700">
            <a:solidFill>
              <a:schemeClr val="accent4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2">
            <a:extLst>
              <a:ext uri="{FF2B5EF4-FFF2-40B4-BE49-F238E27FC236}">
                <a16:creationId xmlns:a16="http://schemas.microsoft.com/office/drawing/2014/main" id="{469E6CBC-B67C-48AC-8A13-CB61B77A09FB}"/>
              </a:ext>
            </a:extLst>
          </p:cNvPr>
          <p:cNvSpPr/>
          <p:nvPr/>
        </p:nvSpPr>
        <p:spPr>
          <a:xfrm>
            <a:off x="5677130" y="4104617"/>
            <a:ext cx="3961675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Jiheon.k8s.com.cluster.local</a:t>
            </a:r>
            <a:endParaRPr lang="en-US" sz="1600" b="1" dirty="0">
              <a:solidFill>
                <a:schemeClr val="accent5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3" name="Rectangle 44">
            <a:extLst>
              <a:ext uri="{FF2B5EF4-FFF2-40B4-BE49-F238E27FC236}">
                <a16:creationId xmlns:a16="http://schemas.microsoft.com/office/drawing/2014/main" id="{469E6CBC-B67C-48AC-8A13-CB61B77A09FB}"/>
              </a:ext>
            </a:extLst>
          </p:cNvPr>
          <p:cNvSpPr/>
          <p:nvPr/>
        </p:nvSpPr>
        <p:spPr>
          <a:xfrm>
            <a:off x="7691717" y="4767859"/>
            <a:ext cx="3238863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ko-KR" sz="1600" b="1" dirty="0" smtClean="0">
                <a:solidFill>
                  <a:schemeClr val="accent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Jiheon.k8s.com.svc.cluster.local</a:t>
            </a:r>
            <a:endParaRPr lang="en-US" altLang="ko-KR" sz="1600" b="1" dirty="0">
              <a:solidFill>
                <a:schemeClr val="accent5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5" name="Rectangle 46">
            <a:extLst>
              <a:ext uri="{FF2B5EF4-FFF2-40B4-BE49-F238E27FC236}">
                <a16:creationId xmlns:a16="http://schemas.microsoft.com/office/drawing/2014/main" id="{469E6CBC-B67C-48AC-8A13-CB61B77A09FB}"/>
              </a:ext>
            </a:extLst>
          </p:cNvPr>
          <p:cNvSpPr/>
          <p:nvPr/>
        </p:nvSpPr>
        <p:spPr>
          <a:xfrm>
            <a:off x="6763698" y="6194057"/>
            <a:ext cx="4052436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ko-KR" sz="1600" b="1" dirty="0">
                <a:solidFill>
                  <a:schemeClr val="accent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Jiheon.k8s.com.default.svc.cluster.local</a:t>
            </a:r>
          </a:p>
        </p:txBody>
      </p:sp>
      <p:grpSp>
        <p:nvGrpSpPr>
          <p:cNvPr id="17" name="Group 54"/>
          <p:cNvGrpSpPr/>
          <p:nvPr/>
        </p:nvGrpSpPr>
        <p:grpSpPr>
          <a:xfrm>
            <a:off x="1206582" y="3037222"/>
            <a:ext cx="5055482" cy="2662621"/>
            <a:chOff x="3730836" y="1546427"/>
            <a:chExt cx="4730329" cy="3808585"/>
          </a:xfrm>
        </p:grpSpPr>
        <p:sp>
          <p:nvSpPr>
            <p:cNvPr id="19" name="Freeform: Shape 65">
              <a:extLst>
                <a:ext uri="{FF2B5EF4-FFF2-40B4-BE49-F238E27FC236}">
                  <a16:creationId xmlns:a16="http://schemas.microsoft.com/office/drawing/2014/main" id="{349F17E1-E563-42F5-8A28-49EF9D804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836" y="1546427"/>
              <a:ext cx="2727752" cy="2657003"/>
            </a:xfrm>
            <a:custGeom>
              <a:avLst/>
              <a:gdLst>
                <a:gd name="connsiteX0" fmla="*/ 475588 w 2727752"/>
                <a:gd name="connsiteY0" fmla="*/ 2108303 h 2657003"/>
                <a:gd name="connsiteX1" fmla="*/ 475489 w 2727752"/>
                <a:gd name="connsiteY1" fmla="*/ 2108332 h 2657003"/>
                <a:gd name="connsiteX2" fmla="*/ 475489 w 2727752"/>
                <a:gd name="connsiteY2" fmla="*/ 2109041 h 2657003"/>
                <a:gd name="connsiteX3" fmla="*/ 475588 w 2727752"/>
                <a:gd name="connsiteY3" fmla="*/ 2109071 h 2657003"/>
                <a:gd name="connsiteX4" fmla="*/ 475588 w 2727752"/>
                <a:gd name="connsiteY4" fmla="*/ 2108701 h 2657003"/>
                <a:gd name="connsiteX5" fmla="*/ 474242 w 2727752"/>
                <a:gd name="connsiteY5" fmla="*/ 1071297 h 2657003"/>
                <a:gd name="connsiteX6" fmla="*/ 252448 w 2727752"/>
                <a:gd name="connsiteY6" fmla="*/ 1137341 h 2657003"/>
                <a:gd name="connsiteX7" fmla="*/ 253013 w 2727752"/>
                <a:gd name="connsiteY7" fmla="*/ 1137341 h 2657003"/>
                <a:gd name="connsiteX8" fmla="*/ 474242 w 2727752"/>
                <a:gd name="connsiteY8" fmla="*/ 1071427 h 2657003"/>
                <a:gd name="connsiteX9" fmla="*/ 846075 w 2727752"/>
                <a:gd name="connsiteY9" fmla="*/ 0 h 2657003"/>
                <a:gd name="connsiteX10" fmla="*/ 1097092 w 2727752"/>
                <a:gd name="connsiteY10" fmla="*/ 0 h 2657003"/>
                <a:gd name="connsiteX11" fmla="*/ 1098569 w 2727752"/>
                <a:gd name="connsiteY11" fmla="*/ 0 h 2657003"/>
                <a:gd name="connsiteX12" fmla="*/ 1098044 w 2727752"/>
                <a:gd name="connsiteY12" fmla="*/ 706 h 2657003"/>
                <a:gd name="connsiteX13" fmla="*/ 1949516 w 2727752"/>
                <a:gd name="connsiteY13" fmla="*/ 631677 h 2657003"/>
                <a:gd name="connsiteX14" fmla="*/ 1727807 w 2727752"/>
                <a:gd name="connsiteY14" fmla="*/ 697989 h 2657003"/>
                <a:gd name="connsiteX15" fmla="*/ 1727807 w 2727752"/>
                <a:gd name="connsiteY15" fmla="*/ 1737358 h 2657003"/>
                <a:gd name="connsiteX16" fmla="*/ 1727253 w 2727752"/>
                <a:gd name="connsiteY16" fmla="*/ 1737522 h 2657003"/>
                <a:gd name="connsiteX17" fmla="*/ 2726923 w 2727752"/>
                <a:gd name="connsiteY17" fmla="*/ 2034268 h 2657003"/>
                <a:gd name="connsiteX18" fmla="*/ 2727752 w 2727752"/>
                <a:gd name="connsiteY18" fmla="*/ 2034022 h 2657003"/>
                <a:gd name="connsiteX19" fmla="*/ 2727752 w 2727752"/>
                <a:gd name="connsiteY19" fmla="*/ 2285573 h 2657003"/>
                <a:gd name="connsiteX20" fmla="*/ 1475895 w 2727752"/>
                <a:gd name="connsiteY20" fmla="*/ 2657003 h 2657003"/>
                <a:gd name="connsiteX21" fmla="*/ 1475895 w 2727752"/>
                <a:gd name="connsiteY21" fmla="*/ 2405436 h 2657003"/>
                <a:gd name="connsiteX22" fmla="*/ 1475894 w 2727752"/>
                <a:gd name="connsiteY22" fmla="*/ 2405436 h 2657003"/>
                <a:gd name="connsiteX23" fmla="*/ 1475894 w 2727752"/>
                <a:gd name="connsiteY23" fmla="*/ 2657003 h 2657003"/>
                <a:gd name="connsiteX24" fmla="*/ 224037 w 2727752"/>
                <a:gd name="connsiteY24" fmla="*/ 2285803 h 2657003"/>
                <a:gd name="connsiteX25" fmla="*/ 224037 w 2727752"/>
                <a:gd name="connsiteY25" fmla="*/ 1137874 h 2657003"/>
                <a:gd name="connsiteX26" fmla="*/ 0 w 2727752"/>
                <a:gd name="connsiteY26" fmla="*/ 1137874 h 2657003"/>
                <a:gd name="connsiteX0" fmla="*/ 475588 w 2727752"/>
                <a:gd name="connsiteY0" fmla="*/ 2108701 h 2657003"/>
                <a:gd name="connsiteX1" fmla="*/ 475489 w 2727752"/>
                <a:gd name="connsiteY1" fmla="*/ 2108332 h 2657003"/>
                <a:gd name="connsiteX2" fmla="*/ 475489 w 2727752"/>
                <a:gd name="connsiteY2" fmla="*/ 2109041 h 2657003"/>
                <a:gd name="connsiteX3" fmla="*/ 475588 w 2727752"/>
                <a:gd name="connsiteY3" fmla="*/ 2109071 h 2657003"/>
                <a:gd name="connsiteX4" fmla="*/ 475588 w 2727752"/>
                <a:gd name="connsiteY4" fmla="*/ 2108701 h 2657003"/>
                <a:gd name="connsiteX5" fmla="*/ 474242 w 2727752"/>
                <a:gd name="connsiteY5" fmla="*/ 1071297 h 2657003"/>
                <a:gd name="connsiteX6" fmla="*/ 252448 w 2727752"/>
                <a:gd name="connsiteY6" fmla="*/ 1137341 h 2657003"/>
                <a:gd name="connsiteX7" fmla="*/ 253013 w 2727752"/>
                <a:gd name="connsiteY7" fmla="*/ 1137341 h 2657003"/>
                <a:gd name="connsiteX8" fmla="*/ 474242 w 2727752"/>
                <a:gd name="connsiteY8" fmla="*/ 1071427 h 2657003"/>
                <a:gd name="connsiteX9" fmla="*/ 474242 w 2727752"/>
                <a:gd name="connsiteY9" fmla="*/ 1071297 h 2657003"/>
                <a:gd name="connsiteX10" fmla="*/ 846075 w 2727752"/>
                <a:gd name="connsiteY10" fmla="*/ 0 h 2657003"/>
                <a:gd name="connsiteX11" fmla="*/ 1097092 w 2727752"/>
                <a:gd name="connsiteY11" fmla="*/ 0 h 2657003"/>
                <a:gd name="connsiteX12" fmla="*/ 1098569 w 2727752"/>
                <a:gd name="connsiteY12" fmla="*/ 0 h 2657003"/>
                <a:gd name="connsiteX13" fmla="*/ 1098044 w 2727752"/>
                <a:gd name="connsiteY13" fmla="*/ 706 h 2657003"/>
                <a:gd name="connsiteX14" fmla="*/ 1949516 w 2727752"/>
                <a:gd name="connsiteY14" fmla="*/ 631677 h 2657003"/>
                <a:gd name="connsiteX15" fmla="*/ 1727807 w 2727752"/>
                <a:gd name="connsiteY15" fmla="*/ 697989 h 2657003"/>
                <a:gd name="connsiteX16" fmla="*/ 1727807 w 2727752"/>
                <a:gd name="connsiteY16" fmla="*/ 1737358 h 2657003"/>
                <a:gd name="connsiteX17" fmla="*/ 1727253 w 2727752"/>
                <a:gd name="connsiteY17" fmla="*/ 1737522 h 2657003"/>
                <a:gd name="connsiteX18" fmla="*/ 2726923 w 2727752"/>
                <a:gd name="connsiteY18" fmla="*/ 2034268 h 2657003"/>
                <a:gd name="connsiteX19" fmla="*/ 2727752 w 2727752"/>
                <a:gd name="connsiteY19" fmla="*/ 2034022 h 2657003"/>
                <a:gd name="connsiteX20" fmla="*/ 2727752 w 2727752"/>
                <a:gd name="connsiteY20" fmla="*/ 2285573 h 2657003"/>
                <a:gd name="connsiteX21" fmla="*/ 1475895 w 2727752"/>
                <a:gd name="connsiteY21" fmla="*/ 2657003 h 2657003"/>
                <a:gd name="connsiteX22" fmla="*/ 1475895 w 2727752"/>
                <a:gd name="connsiteY22" fmla="*/ 2405436 h 2657003"/>
                <a:gd name="connsiteX23" fmla="*/ 1475894 w 2727752"/>
                <a:gd name="connsiteY23" fmla="*/ 2405436 h 2657003"/>
                <a:gd name="connsiteX24" fmla="*/ 1475894 w 2727752"/>
                <a:gd name="connsiteY24" fmla="*/ 2657003 h 2657003"/>
                <a:gd name="connsiteX25" fmla="*/ 224037 w 2727752"/>
                <a:gd name="connsiteY25" fmla="*/ 2285803 h 2657003"/>
                <a:gd name="connsiteX26" fmla="*/ 224037 w 2727752"/>
                <a:gd name="connsiteY26" fmla="*/ 1137874 h 2657003"/>
                <a:gd name="connsiteX27" fmla="*/ 0 w 2727752"/>
                <a:gd name="connsiteY27" fmla="*/ 1137874 h 2657003"/>
                <a:gd name="connsiteX28" fmla="*/ 846075 w 2727752"/>
                <a:gd name="connsiteY28" fmla="*/ 0 h 2657003"/>
                <a:gd name="connsiteX0" fmla="*/ 475588 w 2727752"/>
                <a:gd name="connsiteY0" fmla="*/ 2109071 h 2657003"/>
                <a:gd name="connsiteX1" fmla="*/ 475489 w 2727752"/>
                <a:gd name="connsiteY1" fmla="*/ 2108332 h 2657003"/>
                <a:gd name="connsiteX2" fmla="*/ 475489 w 2727752"/>
                <a:gd name="connsiteY2" fmla="*/ 2109041 h 2657003"/>
                <a:gd name="connsiteX3" fmla="*/ 475588 w 2727752"/>
                <a:gd name="connsiteY3" fmla="*/ 2109071 h 2657003"/>
                <a:gd name="connsiteX4" fmla="*/ 474242 w 2727752"/>
                <a:gd name="connsiteY4" fmla="*/ 1071297 h 2657003"/>
                <a:gd name="connsiteX5" fmla="*/ 252448 w 2727752"/>
                <a:gd name="connsiteY5" fmla="*/ 1137341 h 2657003"/>
                <a:gd name="connsiteX6" fmla="*/ 253013 w 2727752"/>
                <a:gd name="connsiteY6" fmla="*/ 1137341 h 2657003"/>
                <a:gd name="connsiteX7" fmla="*/ 474242 w 2727752"/>
                <a:gd name="connsiteY7" fmla="*/ 1071427 h 2657003"/>
                <a:gd name="connsiteX8" fmla="*/ 474242 w 2727752"/>
                <a:gd name="connsiteY8" fmla="*/ 1071297 h 2657003"/>
                <a:gd name="connsiteX9" fmla="*/ 846075 w 2727752"/>
                <a:gd name="connsiteY9" fmla="*/ 0 h 2657003"/>
                <a:gd name="connsiteX10" fmla="*/ 1097092 w 2727752"/>
                <a:gd name="connsiteY10" fmla="*/ 0 h 2657003"/>
                <a:gd name="connsiteX11" fmla="*/ 1098569 w 2727752"/>
                <a:gd name="connsiteY11" fmla="*/ 0 h 2657003"/>
                <a:gd name="connsiteX12" fmla="*/ 1098044 w 2727752"/>
                <a:gd name="connsiteY12" fmla="*/ 706 h 2657003"/>
                <a:gd name="connsiteX13" fmla="*/ 1949516 w 2727752"/>
                <a:gd name="connsiteY13" fmla="*/ 631677 h 2657003"/>
                <a:gd name="connsiteX14" fmla="*/ 1727807 w 2727752"/>
                <a:gd name="connsiteY14" fmla="*/ 697989 h 2657003"/>
                <a:gd name="connsiteX15" fmla="*/ 1727807 w 2727752"/>
                <a:gd name="connsiteY15" fmla="*/ 1737358 h 2657003"/>
                <a:gd name="connsiteX16" fmla="*/ 1727253 w 2727752"/>
                <a:gd name="connsiteY16" fmla="*/ 1737522 h 2657003"/>
                <a:gd name="connsiteX17" fmla="*/ 2726923 w 2727752"/>
                <a:gd name="connsiteY17" fmla="*/ 2034268 h 2657003"/>
                <a:gd name="connsiteX18" fmla="*/ 2727752 w 2727752"/>
                <a:gd name="connsiteY18" fmla="*/ 2034022 h 2657003"/>
                <a:gd name="connsiteX19" fmla="*/ 2727752 w 2727752"/>
                <a:gd name="connsiteY19" fmla="*/ 2285573 h 2657003"/>
                <a:gd name="connsiteX20" fmla="*/ 1475895 w 2727752"/>
                <a:gd name="connsiteY20" fmla="*/ 2657003 h 2657003"/>
                <a:gd name="connsiteX21" fmla="*/ 1475895 w 2727752"/>
                <a:gd name="connsiteY21" fmla="*/ 2405436 h 2657003"/>
                <a:gd name="connsiteX22" fmla="*/ 1475894 w 2727752"/>
                <a:gd name="connsiteY22" fmla="*/ 2405436 h 2657003"/>
                <a:gd name="connsiteX23" fmla="*/ 1475894 w 2727752"/>
                <a:gd name="connsiteY23" fmla="*/ 2657003 h 2657003"/>
                <a:gd name="connsiteX24" fmla="*/ 224037 w 2727752"/>
                <a:gd name="connsiteY24" fmla="*/ 2285803 h 2657003"/>
                <a:gd name="connsiteX25" fmla="*/ 224037 w 2727752"/>
                <a:gd name="connsiteY25" fmla="*/ 1137874 h 2657003"/>
                <a:gd name="connsiteX26" fmla="*/ 0 w 2727752"/>
                <a:gd name="connsiteY26" fmla="*/ 1137874 h 2657003"/>
                <a:gd name="connsiteX27" fmla="*/ 846075 w 2727752"/>
                <a:gd name="connsiteY27" fmla="*/ 0 h 2657003"/>
                <a:gd name="connsiteX0" fmla="*/ 475489 w 2727752"/>
                <a:gd name="connsiteY0" fmla="*/ 2109041 h 2657003"/>
                <a:gd name="connsiteX1" fmla="*/ 475489 w 2727752"/>
                <a:gd name="connsiteY1" fmla="*/ 2108332 h 2657003"/>
                <a:gd name="connsiteX2" fmla="*/ 475489 w 2727752"/>
                <a:gd name="connsiteY2" fmla="*/ 2109041 h 2657003"/>
                <a:gd name="connsiteX3" fmla="*/ 474242 w 2727752"/>
                <a:gd name="connsiteY3" fmla="*/ 1071297 h 2657003"/>
                <a:gd name="connsiteX4" fmla="*/ 252448 w 2727752"/>
                <a:gd name="connsiteY4" fmla="*/ 1137341 h 2657003"/>
                <a:gd name="connsiteX5" fmla="*/ 253013 w 2727752"/>
                <a:gd name="connsiteY5" fmla="*/ 1137341 h 2657003"/>
                <a:gd name="connsiteX6" fmla="*/ 474242 w 2727752"/>
                <a:gd name="connsiteY6" fmla="*/ 1071427 h 2657003"/>
                <a:gd name="connsiteX7" fmla="*/ 474242 w 2727752"/>
                <a:gd name="connsiteY7" fmla="*/ 1071297 h 2657003"/>
                <a:gd name="connsiteX8" fmla="*/ 846075 w 2727752"/>
                <a:gd name="connsiteY8" fmla="*/ 0 h 2657003"/>
                <a:gd name="connsiteX9" fmla="*/ 1097092 w 2727752"/>
                <a:gd name="connsiteY9" fmla="*/ 0 h 2657003"/>
                <a:gd name="connsiteX10" fmla="*/ 1098569 w 2727752"/>
                <a:gd name="connsiteY10" fmla="*/ 0 h 2657003"/>
                <a:gd name="connsiteX11" fmla="*/ 1098044 w 2727752"/>
                <a:gd name="connsiteY11" fmla="*/ 706 h 2657003"/>
                <a:gd name="connsiteX12" fmla="*/ 1949516 w 2727752"/>
                <a:gd name="connsiteY12" fmla="*/ 631677 h 2657003"/>
                <a:gd name="connsiteX13" fmla="*/ 1727807 w 2727752"/>
                <a:gd name="connsiteY13" fmla="*/ 697989 h 2657003"/>
                <a:gd name="connsiteX14" fmla="*/ 1727807 w 2727752"/>
                <a:gd name="connsiteY14" fmla="*/ 1737358 h 2657003"/>
                <a:gd name="connsiteX15" fmla="*/ 1727253 w 2727752"/>
                <a:gd name="connsiteY15" fmla="*/ 1737522 h 2657003"/>
                <a:gd name="connsiteX16" fmla="*/ 2726923 w 2727752"/>
                <a:gd name="connsiteY16" fmla="*/ 2034268 h 2657003"/>
                <a:gd name="connsiteX17" fmla="*/ 2727752 w 2727752"/>
                <a:gd name="connsiteY17" fmla="*/ 2034022 h 2657003"/>
                <a:gd name="connsiteX18" fmla="*/ 2727752 w 2727752"/>
                <a:gd name="connsiteY18" fmla="*/ 2285573 h 2657003"/>
                <a:gd name="connsiteX19" fmla="*/ 1475895 w 2727752"/>
                <a:gd name="connsiteY19" fmla="*/ 2657003 h 2657003"/>
                <a:gd name="connsiteX20" fmla="*/ 1475895 w 2727752"/>
                <a:gd name="connsiteY20" fmla="*/ 2405436 h 2657003"/>
                <a:gd name="connsiteX21" fmla="*/ 1475894 w 2727752"/>
                <a:gd name="connsiteY21" fmla="*/ 2405436 h 2657003"/>
                <a:gd name="connsiteX22" fmla="*/ 1475894 w 2727752"/>
                <a:gd name="connsiteY22" fmla="*/ 2657003 h 2657003"/>
                <a:gd name="connsiteX23" fmla="*/ 224037 w 2727752"/>
                <a:gd name="connsiteY23" fmla="*/ 2285803 h 2657003"/>
                <a:gd name="connsiteX24" fmla="*/ 224037 w 2727752"/>
                <a:gd name="connsiteY24" fmla="*/ 1137874 h 2657003"/>
                <a:gd name="connsiteX25" fmla="*/ 0 w 2727752"/>
                <a:gd name="connsiteY25" fmla="*/ 1137874 h 2657003"/>
                <a:gd name="connsiteX26" fmla="*/ 846075 w 2727752"/>
                <a:gd name="connsiteY26" fmla="*/ 0 h 2657003"/>
                <a:gd name="connsiteX0" fmla="*/ 474242 w 2727752"/>
                <a:gd name="connsiteY0" fmla="*/ 1071297 h 2657003"/>
                <a:gd name="connsiteX1" fmla="*/ 252448 w 2727752"/>
                <a:gd name="connsiteY1" fmla="*/ 1137341 h 2657003"/>
                <a:gd name="connsiteX2" fmla="*/ 253013 w 2727752"/>
                <a:gd name="connsiteY2" fmla="*/ 1137341 h 2657003"/>
                <a:gd name="connsiteX3" fmla="*/ 474242 w 2727752"/>
                <a:gd name="connsiteY3" fmla="*/ 1071427 h 2657003"/>
                <a:gd name="connsiteX4" fmla="*/ 474242 w 2727752"/>
                <a:gd name="connsiteY4" fmla="*/ 1071297 h 2657003"/>
                <a:gd name="connsiteX5" fmla="*/ 846075 w 2727752"/>
                <a:gd name="connsiteY5" fmla="*/ 0 h 2657003"/>
                <a:gd name="connsiteX6" fmla="*/ 1097092 w 2727752"/>
                <a:gd name="connsiteY6" fmla="*/ 0 h 2657003"/>
                <a:gd name="connsiteX7" fmla="*/ 1098569 w 2727752"/>
                <a:gd name="connsiteY7" fmla="*/ 0 h 2657003"/>
                <a:gd name="connsiteX8" fmla="*/ 1098044 w 2727752"/>
                <a:gd name="connsiteY8" fmla="*/ 706 h 2657003"/>
                <a:gd name="connsiteX9" fmla="*/ 1949516 w 2727752"/>
                <a:gd name="connsiteY9" fmla="*/ 631677 h 2657003"/>
                <a:gd name="connsiteX10" fmla="*/ 1727807 w 2727752"/>
                <a:gd name="connsiteY10" fmla="*/ 697989 h 2657003"/>
                <a:gd name="connsiteX11" fmla="*/ 1727807 w 2727752"/>
                <a:gd name="connsiteY11" fmla="*/ 1737358 h 2657003"/>
                <a:gd name="connsiteX12" fmla="*/ 1727253 w 2727752"/>
                <a:gd name="connsiteY12" fmla="*/ 1737522 h 2657003"/>
                <a:gd name="connsiteX13" fmla="*/ 2726923 w 2727752"/>
                <a:gd name="connsiteY13" fmla="*/ 2034268 h 2657003"/>
                <a:gd name="connsiteX14" fmla="*/ 2727752 w 2727752"/>
                <a:gd name="connsiteY14" fmla="*/ 2034022 h 2657003"/>
                <a:gd name="connsiteX15" fmla="*/ 2727752 w 2727752"/>
                <a:gd name="connsiteY15" fmla="*/ 2285573 h 2657003"/>
                <a:gd name="connsiteX16" fmla="*/ 1475895 w 2727752"/>
                <a:gd name="connsiteY16" fmla="*/ 2657003 h 2657003"/>
                <a:gd name="connsiteX17" fmla="*/ 1475895 w 2727752"/>
                <a:gd name="connsiteY17" fmla="*/ 2405436 h 2657003"/>
                <a:gd name="connsiteX18" fmla="*/ 1475894 w 2727752"/>
                <a:gd name="connsiteY18" fmla="*/ 2405436 h 2657003"/>
                <a:gd name="connsiteX19" fmla="*/ 1475894 w 2727752"/>
                <a:gd name="connsiteY19" fmla="*/ 2657003 h 2657003"/>
                <a:gd name="connsiteX20" fmla="*/ 224037 w 2727752"/>
                <a:gd name="connsiteY20" fmla="*/ 2285803 h 2657003"/>
                <a:gd name="connsiteX21" fmla="*/ 224037 w 2727752"/>
                <a:gd name="connsiteY21" fmla="*/ 1137874 h 2657003"/>
                <a:gd name="connsiteX22" fmla="*/ 0 w 2727752"/>
                <a:gd name="connsiteY22" fmla="*/ 1137874 h 2657003"/>
                <a:gd name="connsiteX23" fmla="*/ 846075 w 2727752"/>
                <a:gd name="connsiteY23" fmla="*/ 0 h 2657003"/>
                <a:gd name="connsiteX0" fmla="*/ 474242 w 2727752"/>
                <a:gd name="connsiteY0" fmla="*/ 1071427 h 2657003"/>
                <a:gd name="connsiteX1" fmla="*/ 252448 w 2727752"/>
                <a:gd name="connsiteY1" fmla="*/ 1137341 h 2657003"/>
                <a:gd name="connsiteX2" fmla="*/ 253013 w 2727752"/>
                <a:gd name="connsiteY2" fmla="*/ 1137341 h 2657003"/>
                <a:gd name="connsiteX3" fmla="*/ 474242 w 2727752"/>
                <a:gd name="connsiteY3" fmla="*/ 1071427 h 2657003"/>
                <a:gd name="connsiteX4" fmla="*/ 846075 w 2727752"/>
                <a:gd name="connsiteY4" fmla="*/ 0 h 2657003"/>
                <a:gd name="connsiteX5" fmla="*/ 1097092 w 2727752"/>
                <a:gd name="connsiteY5" fmla="*/ 0 h 2657003"/>
                <a:gd name="connsiteX6" fmla="*/ 1098569 w 2727752"/>
                <a:gd name="connsiteY6" fmla="*/ 0 h 2657003"/>
                <a:gd name="connsiteX7" fmla="*/ 1098044 w 2727752"/>
                <a:gd name="connsiteY7" fmla="*/ 706 h 2657003"/>
                <a:gd name="connsiteX8" fmla="*/ 1949516 w 2727752"/>
                <a:gd name="connsiteY8" fmla="*/ 631677 h 2657003"/>
                <a:gd name="connsiteX9" fmla="*/ 1727807 w 2727752"/>
                <a:gd name="connsiteY9" fmla="*/ 697989 h 2657003"/>
                <a:gd name="connsiteX10" fmla="*/ 1727807 w 2727752"/>
                <a:gd name="connsiteY10" fmla="*/ 1737358 h 2657003"/>
                <a:gd name="connsiteX11" fmla="*/ 1727253 w 2727752"/>
                <a:gd name="connsiteY11" fmla="*/ 1737522 h 2657003"/>
                <a:gd name="connsiteX12" fmla="*/ 2726923 w 2727752"/>
                <a:gd name="connsiteY12" fmla="*/ 2034268 h 2657003"/>
                <a:gd name="connsiteX13" fmla="*/ 2727752 w 2727752"/>
                <a:gd name="connsiteY13" fmla="*/ 2034022 h 2657003"/>
                <a:gd name="connsiteX14" fmla="*/ 2727752 w 2727752"/>
                <a:gd name="connsiteY14" fmla="*/ 2285573 h 2657003"/>
                <a:gd name="connsiteX15" fmla="*/ 1475895 w 2727752"/>
                <a:gd name="connsiteY15" fmla="*/ 2657003 h 2657003"/>
                <a:gd name="connsiteX16" fmla="*/ 1475895 w 2727752"/>
                <a:gd name="connsiteY16" fmla="*/ 2405436 h 2657003"/>
                <a:gd name="connsiteX17" fmla="*/ 1475894 w 2727752"/>
                <a:gd name="connsiteY17" fmla="*/ 2405436 h 2657003"/>
                <a:gd name="connsiteX18" fmla="*/ 1475894 w 2727752"/>
                <a:gd name="connsiteY18" fmla="*/ 2657003 h 2657003"/>
                <a:gd name="connsiteX19" fmla="*/ 224037 w 2727752"/>
                <a:gd name="connsiteY19" fmla="*/ 2285803 h 2657003"/>
                <a:gd name="connsiteX20" fmla="*/ 224037 w 2727752"/>
                <a:gd name="connsiteY20" fmla="*/ 1137874 h 2657003"/>
                <a:gd name="connsiteX21" fmla="*/ 0 w 2727752"/>
                <a:gd name="connsiteY21" fmla="*/ 1137874 h 2657003"/>
                <a:gd name="connsiteX22" fmla="*/ 846075 w 2727752"/>
                <a:gd name="connsiteY22" fmla="*/ 0 h 2657003"/>
                <a:gd name="connsiteX0" fmla="*/ 253013 w 2727752"/>
                <a:gd name="connsiteY0" fmla="*/ 1137341 h 2657003"/>
                <a:gd name="connsiteX1" fmla="*/ 252448 w 2727752"/>
                <a:gd name="connsiteY1" fmla="*/ 1137341 h 2657003"/>
                <a:gd name="connsiteX2" fmla="*/ 253013 w 2727752"/>
                <a:gd name="connsiteY2" fmla="*/ 1137341 h 2657003"/>
                <a:gd name="connsiteX3" fmla="*/ 846075 w 2727752"/>
                <a:gd name="connsiteY3" fmla="*/ 0 h 2657003"/>
                <a:gd name="connsiteX4" fmla="*/ 1097092 w 2727752"/>
                <a:gd name="connsiteY4" fmla="*/ 0 h 2657003"/>
                <a:gd name="connsiteX5" fmla="*/ 1098569 w 2727752"/>
                <a:gd name="connsiteY5" fmla="*/ 0 h 2657003"/>
                <a:gd name="connsiteX6" fmla="*/ 1098044 w 2727752"/>
                <a:gd name="connsiteY6" fmla="*/ 706 h 2657003"/>
                <a:gd name="connsiteX7" fmla="*/ 1949516 w 2727752"/>
                <a:gd name="connsiteY7" fmla="*/ 631677 h 2657003"/>
                <a:gd name="connsiteX8" fmla="*/ 1727807 w 2727752"/>
                <a:gd name="connsiteY8" fmla="*/ 697989 h 2657003"/>
                <a:gd name="connsiteX9" fmla="*/ 1727807 w 2727752"/>
                <a:gd name="connsiteY9" fmla="*/ 1737358 h 2657003"/>
                <a:gd name="connsiteX10" fmla="*/ 1727253 w 2727752"/>
                <a:gd name="connsiteY10" fmla="*/ 1737522 h 2657003"/>
                <a:gd name="connsiteX11" fmla="*/ 2726923 w 2727752"/>
                <a:gd name="connsiteY11" fmla="*/ 2034268 h 2657003"/>
                <a:gd name="connsiteX12" fmla="*/ 2727752 w 2727752"/>
                <a:gd name="connsiteY12" fmla="*/ 2034022 h 2657003"/>
                <a:gd name="connsiteX13" fmla="*/ 2727752 w 2727752"/>
                <a:gd name="connsiteY13" fmla="*/ 2285573 h 2657003"/>
                <a:gd name="connsiteX14" fmla="*/ 1475895 w 2727752"/>
                <a:gd name="connsiteY14" fmla="*/ 2657003 h 2657003"/>
                <a:gd name="connsiteX15" fmla="*/ 1475895 w 2727752"/>
                <a:gd name="connsiteY15" fmla="*/ 2405436 h 2657003"/>
                <a:gd name="connsiteX16" fmla="*/ 1475894 w 2727752"/>
                <a:gd name="connsiteY16" fmla="*/ 2405436 h 2657003"/>
                <a:gd name="connsiteX17" fmla="*/ 1475894 w 2727752"/>
                <a:gd name="connsiteY17" fmla="*/ 2657003 h 2657003"/>
                <a:gd name="connsiteX18" fmla="*/ 224037 w 2727752"/>
                <a:gd name="connsiteY18" fmla="*/ 2285803 h 2657003"/>
                <a:gd name="connsiteX19" fmla="*/ 224037 w 2727752"/>
                <a:gd name="connsiteY19" fmla="*/ 1137874 h 2657003"/>
                <a:gd name="connsiteX20" fmla="*/ 0 w 2727752"/>
                <a:gd name="connsiteY20" fmla="*/ 1137874 h 2657003"/>
                <a:gd name="connsiteX21" fmla="*/ 846075 w 2727752"/>
                <a:gd name="connsiteY21" fmla="*/ 0 h 2657003"/>
                <a:gd name="connsiteX0" fmla="*/ 253013 w 2727752"/>
                <a:gd name="connsiteY0" fmla="*/ 1137341 h 2657003"/>
                <a:gd name="connsiteX1" fmla="*/ 252448 w 2727752"/>
                <a:gd name="connsiteY1" fmla="*/ 1137341 h 2657003"/>
                <a:gd name="connsiteX2" fmla="*/ 253013 w 2727752"/>
                <a:gd name="connsiteY2" fmla="*/ 1137341 h 2657003"/>
                <a:gd name="connsiteX3" fmla="*/ 846075 w 2727752"/>
                <a:gd name="connsiteY3" fmla="*/ 0 h 2657003"/>
                <a:gd name="connsiteX4" fmla="*/ 1097092 w 2727752"/>
                <a:gd name="connsiteY4" fmla="*/ 0 h 2657003"/>
                <a:gd name="connsiteX5" fmla="*/ 1098569 w 2727752"/>
                <a:gd name="connsiteY5" fmla="*/ 0 h 2657003"/>
                <a:gd name="connsiteX6" fmla="*/ 1098044 w 2727752"/>
                <a:gd name="connsiteY6" fmla="*/ 706 h 2657003"/>
                <a:gd name="connsiteX7" fmla="*/ 1949516 w 2727752"/>
                <a:gd name="connsiteY7" fmla="*/ 631677 h 2657003"/>
                <a:gd name="connsiteX8" fmla="*/ 1727807 w 2727752"/>
                <a:gd name="connsiteY8" fmla="*/ 697989 h 2657003"/>
                <a:gd name="connsiteX9" fmla="*/ 1727807 w 2727752"/>
                <a:gd name="connsiteY9" fmla="*/ 1737358 h 2657003"/>
                <a:gd name="connsiteX10" fmla="*/ 1727253 w 2727752"/>
                <a:gd name="connsiteY10" fmla="*/ 1737522 h 2657003"/>
                <a:gd name="connsiteX11" fmla="*/ 2726923 w 2727752"/>
                <a:gd name="connsiteY11" fmla="*/ 2034268 h 2657003"/>
                <a:gd name="connsiteX12" fmla="*/ 2727752 w 2727752"/>
                <a:gd name="connsiteY12" fmla="*/ 2034022 h 2657003"/>
                <a:gd name="connsiteX13" fmla="*/ 2727752 w 2727752"/>
                <a:gd name="connsiteY13" fmla="*/ 2285573 h 2657003"/>
                <a:gd name="connsiteX14" fmla="*/ 1475895 w 2727752"/>
                <a:gd name="connsiteY14" fmla="*/ 2657003 h 2657003"/>
                <a:gd name="connsiteX15" fmla="*/ 1475895 w 2727752"/>
                <a:gd name="connsiteY15" fmla="*/ 2405436 h 2657003"/>
                <a:gd name="connsiteX16" fmla="*/ 1475894 w 2727752"/>
                <a:gd name="connsiteY16" fmla="*/ 2657003 h 2657003"/>
                <a:gd name="connsiteX17" fmla="*/ 224037 w 2727752"/>
                <a:gd name="connsiteY17" fmla="*/ 2285803 h 2657003"/>
                <a:gd name="connsiteX18" fmla="*/ 224037 w 2727752"/>
                <a:gd name="connsiteY18" fmla="*/ 1137874 h 2657003"/>
                <a:gd name="connsiteX19" fmla="*/ 0 w 2727752"/>
                <a:gd name="connsiteY19" fmla="*/ 1137874 h 2657003"/>
                <a:gd name="connsiteX20" fmla="*/ 846075 w 2727752"/>
                <a:gd name="connsiteY20" fmla="*/ 0 h 2657003"/>
                <a:gd name="connsiteX0" fmla="*/ 253013 w 2727752"/>
                <a:gd name="connsiteY0" fmla="*/ 1137341 h 2657003"/>
                <a:gd name="connsiteX1" fmla="*/ 252448 w 2727752"/>
                <a:gd name="connsiteY1" fmla="*/ 1137341 h 2657003"/>
                <a:gd name="connsiteX2" fmla="*/ 253013 w 2727752"/>
                <a:gd name="connsiteY2" fmla="*/ 1137341 h 2657003"/>
                <a:gd name="connsiteX3" fmla="*/ 846075 w 2727752"/>
                <a:gd name="connsiteY3" fmla="*/ 0 h 2657003"/>
                <a:gd name="connsiteX4" fmla="*/ 1097092 w 2727752"/>
                <a:gd name="connsiteY4" fmla="*/ 0 h 2657003"/>
                <a:gd name="connsiteX5" fmla="*/ 1098569 w 2727752"/>
                <a:gd name="connsiteY5" fmla="*/ 0 h 2657003"/>
                <a:gd name="connsiteX6" fmla="*/ 1098044 w 2727752"/>
                <a:gd name="connsiteY6" fmla="*/ 706 h 2657003"/>
                <a:gd name="connsiteX7" fmla="*/ 1949516 w 2727752"/>
                <a:gd name="connsiteY7" fmla="*/ 631677 h 2657003"/>
                <a:gd name="connsiteX8" fmla="*/ 1727807 w 2727752"/>
                <a:gd name="connsiteY8" fmla="*/ 697989 h 2657003"/>
                <a:gd name="connsiteX9" fmla="*/ 1727807 w 2727752"/>
                <a:gd name="connsiteY9" fmla="*/ 1737358 h 2657003"/>
                <a:gd name="connsiteX10" fmla="*/ 1727253 w 2727752"/>
                <a:gd name="connsiteY10" fmla="*/ 1737522 h 2657003"/>
                <a:gd name="connsiteX11" fmla="*/ 2726923 w 2727752"/>
                <a:gd name="connsiteY11" fmla="*/ 2034268 h 2657003"/>
                <a:gd name="connsiteX12" fmla="*/ 2727752 w 2727752"/>
                <a:gd name="connsiteY12" fmla="*/ 2034022 h 2657003"/>
                <a:gd name="connsiteX13" fmla="*/ 2727752 w 2727752"/>
                <a:gd name="connsiteY13" fmla="*/ 2285573 h 2657003"/>
                <a:gd name="connsiteX14" fmla="*/ 1475895 w 2727752"/>
                <a:gd name="connsiteY14" fmla="*/ 2657003 h 2657003"/>
                <a:gd name="connsiteX15" fmla="*/ 1475894 w 2727752"/>
                <a:gd name="connsiteY15" fmla="*/ 2657003 h 2657003"/>
                <a:gd name="connsiteX16" fmla="*/ 224037 w 2727752"/>
                <a:gd name="connsiteY16" fmla="*/ 2285803 h 2657003"/>
                <a:gd name="connsiteX17" fmla="*/ 224037 w 2727752"/>
                <a:gd name="connsiteY17" fmla="*/ 1137874 h 2657003"/>
                <a:gd name="connsiteX18" fmla="*/ 0 w 2727752"/>
                <a:gd name="connsiteY18" fmla="*/ 1137874 h 2657003"/>
                <a:gd name="connsiteX19" fmla="*/ 846075 w 2727752"/>
                <a:gd name="connsiteY19" fmla="*/ 0 h 265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27752" h="2657003">
                  <a:moveTo>
                    <a:pt x="253013" y="1137341"/>
                  </a:moveTo>
                  <a:lnTo>
                    <a:pt x="252448" y="1137341"/>
                  </a:lnTo>
                  <a:lnTo>
                    <a:pt x="253013" y="1137341"/>
                  </a:lnTo>
                  <a:close/>
                  <a:moveTo>
                    <a:pt x="846075" y="0"/>
                  </a:moveTo>
                  <a:lnTo>
                    <a:pt x="1097092" y="0"/>
                  </a:lnTo>
                  <a:lnTo>
                    <a:pt x="1098569" y="0"/>
                  </a:lnTo>
                  <a:lnTo>
                    <a:pt x="1098044" y="706"/>
                  </a:lnTo>
                  <a:lnTo>
                    <a:pt x="1949516" y="631677"/>
                  </a:lnTo>
                  <a:lnTo>
                    <a:pt x="1727807" y="697989"/>
                  </a:lnTo>
                  <a:lnTo>
                    <a:pt x="1727807" y="1737358"/>
                  </a:lnTo>
                  <a:lnTo>
                    <a:pt x="1727253" y="1737522"/>
                  </a:lnTo>
                  <a:lnTo>
                    <a:pt x="2726923" y="2034268"/>
                  </a:lnTo>
                  <a:lnTo>
                    <a:pt x="2727752" y="2034022"/>
                  </a:lnTo>
                  <a:lnTo>
                    <a:pt x="2727752" y="2285573"/>
                  </a:lnTo>
                  <a:lnTo>
                    <a:pt x="1475895" y="2657003"/>
                  </a:lnTo>
                  <a:lnTo>
                    <a:pt x="1475894" y="2657003"/>
                  </a:lnTo>
                  <a:lnTo>
                    <a:pt x="224037" y="2285803"/>
                  </a:lnTo>
                  <a:lnTo>
                    <a:pt x="224037" y="1137874"/>
                  </a:lnTo>
                  <a:lnTo>
                    <a:pt x="0" y="1137874"/>
                  </a:lnTo>
                  <a:lnTo>
                    <a:pt x="8460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id="{5CE2F018-F47F-494E-926C-2917620B13B1}"/>
                </a:ext>
              </a:extLst>
            </p:cNvPr>
            <p:cNvGrpSpPr/>
            <p:nvPr/>
          </p:nvGrpSpPr>
          <p:grpSpPr>
            <a:xfrm>
              <a:off x="3730836" y="1546427"/>
              <a:ext cx="2727752" cy="2657003"/>
              <a:chOff x="3730836" y="1679575"/>
              <a:chExt cx="2727752" cy="2657003"/>
            </a:xfrm>
          </p:grpSpPr>
          <p:sp>
            <p:nvSpPr>
              <p:cNvPr id="36" name="Freeform 139">
                <a:extLst>
                  <a:ext uri="{FF2B5EF4-FFF2-40B4-BE49-F238E27FC236}">
                    <a16:creationId xmlns:a16="http://schemas.microsoft.com/office/drawing/2014/main" id="{8F3103FA-0703-49FD-9B99-83A0C1728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0836" y="1679575"/>
                <a:ext cx="1098569" cy="1137874"/>
              </a:xfrm>
              <a:custGeom>
                <a:avLst/>
                <a:gdLst>
                  <a:gd name="T0" fmla="*/ 512 w 2232"/>
                  <a:gd name="T1" fmla="*/ 2316 h 2316"/>
                  <a:gd name="T2" fmla="*/ 0 w 2232"/>
                  <a:gd name="T3" fmla="*/ 2316 h 2316"/>
                  <a:gd name="T4" fmla="*/ 1719 w 2232"/>
                  <a:gd name="T5" fmla="*/ 0 h 2316"/>
                  <a:gd name="T6" fmla="*/ 2232 w 2232"/>
                  <a:gd name="T7" fmla="*/ 0 h 2316"/>
                  <a:gd name="T8" fmla="*/ 512 w 2232"/>
                  <a:gd name="T9" fmla="*/ 2316 h 2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2" h="2316">
                    <a:moveTo>
                      <a:pt x="512" y="2316"/>
                    </a:moveTo>
                    <a:lnTo>
                      <a:pt x="0" y="2316"/>
                    </a:lnTo>
                    <a:lnTo>
                      <a:pt x="1719" y="0"/>
                    </a:lnTo>
                    <a:lnTo>
                      <a:pt x="2232" y="0"/>
                    </a:lnTo>
                    <a:lnTo>
                      <a:pt x="512" y="2316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sp3d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37" name="Freeform 140">
                <a:extLst>
                  <a:ext uri="{FF2B5EF4-FFF2-40B4-BE49-F238E27FC236}">
                    <a16:creationId xmlns:a16="http://schemas.microsoft.com/office/drawing/2014/main" id="{6F924E31-C30E-4739-9157-2F697BDEC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424" y="3416846"/>
                <a:ext cx="2252163" cy="668181"/>
              </a:xfrm>
              <a:custGeom>
                <a:avLst/>
                <a:gdLst>
                  <a:gd name="T0" fmla="*/ 4586 w 4586"/>
                  <a:gd name="T1" fmla="*/ 605 h 1360"/>
                  <a:gd name="T2" fmla="*/ 2037 w 4586"/>
                  <a:gd name="T3" fmla="*/ 1360 h 1360"/>
                  <a:gd name="T4" fmla="*/ 2037 w 4586"/>
                  <a:gd name="T5" fmla="*/ 1360 h 1360"/>
                  <a:gd name="T6" fmla="*/ 0 w 4586"/>
                  <a:gd name="T7" fmla="*/ 757 h 1360"/>
                  <a:gd name="T8" fmla="*/ 0 w 4586"/>
                  <a:gd name="T9" fmla="*/ 755 h 1360"/>
                  <a:gd name="T10" fmla="*/ 2547 w 4586"/>
                  <a:gd name="T11" fmla="*/ 0 h 1360"/>
                  <a:gd name="T12" fmla="*/ 4586 w 4586"/>
                  <a:gd name="T13" fmla="*/ 605 h 1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86" h="1360">
                    <a:moveTo>
                      <a:pt x="4586" y="605"/>
                    </a:moveTo>
                    <a:lnTo>
                      <a:pt x="2037" y="1360"/>
                    </a:lnTo>
                    <a:lnTo>
                      <a:pt x="2037" y="1360"/>
                    </a:lnTo>
                    <a:lnTo>
                      <a:pt x="0" y="757"/>
                    </a:lnTo>
                    <a:lnTo>
                      <a:pt x="0" y="755"/>
                    </a:lnTo>
                    <a:lnTo>
                      <a:pt x="2547" y="0"/>
                    </a:lnTo>
                    <a:lnTo>
                      <a:pt x="4586" y="60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sp3d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39" name="Freeform 141">
                <a:extLst>
                  <a:ext uri="{FF2B5EF4-FFF2-40B4-BE49-F238E27FC236}">
                    <a16:creationId xmlns:a16="http://schemas.microsoft.com/office/drawing/2014/main" id="{B4AD11AF-7F90-4278-A4FE-A35B2BADE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424" y="3640883"/>
                <a:ext cx="0" cy="147393"/>
              </a:xfrm>
              <a:custGeom>
                <a:avLst/>
                <a:gdLst>
                  <a:gd name="T0" fmla="*/ 302 h 302"/>
                  <a:gd name="T1" fmla="*/ 0 h 302"/>
                  <a:gd name="T2" fmla="*/ 302 h 30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02">
                    <a:moveTo>
                      <a:pt x="0" y="302"/>
                    </a:moveTo>
                    <a:lnTo>
                      <a:pt x="0" y="0"/>
                    </a:lnTo>
                    <a:lnTo>
                      <a:pt x="0" y="302"/>
                    </a:lnTo>
                    <a:close/>
                  </a:path>
                </a:pathLst>
              </a:custGeom>
              <a:solidFill>
                <a:srgbClr val="FF7043"/>
              </a:solidFill>
              <a:ln>
                <a:noFill/>
              </a:ln>
              <a:sp3d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40" name="Freeform 142">
                <a:extLst>
                  <a:ext uri="{FF2B5EF4-FFF2-40B4-BE49-F238E27FC236}">
                    <a16:creationId xmlns:a16="http://schemas.microsoft.com/office/drawing/2014/main" id="{E37E5F8E-9C8F-414A-B68F-5710F2FD2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386" y="1679575"/>
                <a:ext cx="1697966" cy="2108701"/>
              </a:xfrm>
              <a:custGeom>
                <a:avLst/>
                <a:gdLst>
                  <a:gd name="T0" fmla="*/ 0 w 3454"/>
                  <a:gd name="T1" fmla="*/ 2316 h 4293"/>
                  <a:gd name="T2" fmla="*/ 1720 w 3454"/>
                  <a:gd name="T3" fmla="*/ 0 h 4293"/>
                  <a:gd name="T4" fmla="*/ 3454 w 3454"/>
                  <a:gd name="T5" fmla="*/ 1286 h 4293"/>
                  <a:gd name="T6" fmla="*/ 3003 w 3454"/>
                  <a:gd name="T7" fmla="*/ 1421 h 4293"/>
                  <a:gd name="T8" fmla="*/ 3003 w 3454"/>
                  <a:gd name="T9" fmla="*/ 3537 h 4293"/>
                  <a:gd name="T10" fmla="*/ 453 w 3454"/>
                  <a:gd name="T11" fmla="*/ 4293 h 4293"/>
                  <a:gd name="T12" fmla="*/ 453 w 3454"/>
                  <a:gd name="T13" fmla="*/ 2181 h 4293"/>
                  <a:gd name="T14" fmla="*/ 0 w 3454"/>
                  <a:gd name="T15" fmla="*/ 2316 h 4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54" h="4293">
                    <a:moveTo>
                      <a:pt x="0" y="2316"/>
                    </a:moveTo>
                    <a:lnTo>
                      <a:pt x="1720" y="0"/>
                    </a:lnTo>
                    <a:lnTo>
                      <a:pt x="3454" y="1286"/>
                    </a:lnTo>
                    <a:lnTo>
                      <a:pt x="3003" y="1421"/>
                    </a:lnTo>
                    <a:lnTo>
                      <a:pt x="3003" y="3537"/>
                    </a:lnTo>
                    <a:lnTo>
                      <a:pt x="453" y="4293"/>
                    </a:lnTo>
                    <a:lnTo>
                      <a:pt x="453" y="2181"/>
                    </a:lnTo>
                    <a:lnTo>
                      <a:pt x="0" y="231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sp3d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42" name="Freeform 143">
                <a:extLst>
                  <a:ext uri="{FF2B5EF4-FFF2-40B4-BE49-F238E27FC236}">
                    <a16:creationId xmlns:a16="http://schemas.microsoft.com/office/drawing/2014/main" id="{1137C727-D977-44F0-B8CC-B4222EA32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873" y="2750630"/>
                <a:ext cx="1251857" cy="1585948"/>
              </a:xfrm>
              <a:custGeom>
                <a:avLst/>
                <a:gdLst>
                  <a:gd name="T0" fmla="*/ 0 w 2549"/>
                  <a:gd name="T1" fmla="*/ 135 h 3230"/>
                  <a:gd name="T2" fmla="*/ 59 w 2549"/>
                  <a:gd name="T3" fmla="*/ 135 h 3230"/>
                  <a:gd name="T4" fmla="*/ 512 w 2549"/>
                  <a:gd name="T5" fmla="*/ 0 h 3230"/>
                  <a:gd name="T6" fmla="*/ 512 w 2549"/>
                  <a:gd name="T7" fmla="*/ 2114 h 3230"/>
                  <a:gd name="T8" fmla="*/ 2549 w 2549"/>
                  <a:gd name="T9" fmla="*/ 2717 h 3230"/>
                  <a:gd name="T10" fmla="*/ 2549 w 2549"/>
                  <a:gd name="T11" fmla="*/ 3230 h 3230"/>
                  <a:gd name="T12" fmla="*/ 0 w 2549"/>
                  <a:gd name="T13" fmla="*/ 2474 h 3230"/>
                  <a:gd name="T14" fmla="*/ 0 w 2549"/>
                  <a:gd name="T15" fmla="*/ 135 h 3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49" h="3230">
                    <a:moveTo>
                      <a:pt x="0" y="135"/>
                    </a:moveTo>
                    <a:lnTo>
                      <a:pt x="59" y="135"/>
                    </a:lnTo>
                    <a:lnTo>
                      <a:pt x="512" y="0"/>
                    </a:lnTo>
                    <a:lnTo>
                      <a:pt x="512" y="2114"/>
                    </a:lnTo>
                    <a:lnTo>
                      <a:pt x="2549" y="2717"/>
                    </a:lnTo>
                    <a:lnTo>
                      <a:pt x="2549" y="3230"/>
                    </a:lnTo>
                    <a:lnTo>
                      <a:pt x="0" y="2474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sp3d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43" name="Freeform 145">
                <a:extLst>
                  <a:ext uri="{FF2B5EF4-FFF2-40B4-BE49-F238E27FC236}">
                    <a16:creationId xmlns:a16="http://schemas.microsoft.com/office/drawing/2014/main" id="{4A36F7BF-DB0B-4FF7-84B1-F2421D88C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6731" y="3713597"/>
                <a:ext cx="1251857" cy="622981"/>
              </a:xfrm>
              <a:custGeom>
                <a:avLst/>
                <a:gdLst>
                  <a:gd name="T0" fmla="*/ 0 w 2549"/>
                  <a:gd name="T1" fmla="*/ 755 h 1268"/>
                  <a:gd name="T2" fmla="*/ 2549 w 2549"/>
                  <a:gd name="T3" fmla="*/ 0 h 1268"/>
                  <a:gd name="T4" fmla="*/ 2549 w 2549"/>
                  <a:gd name="T5" fmla="*/ 512 h 1268"/>
                  <a:gd name="T6" fmla="*/ 0 w 2549"/>
                  <a:gd name="T7" fmla="*/ 1268 h 1268"/>
                  <a:gd name="T8" fmla="*/ 0 w 2549"/>
                  <a:gd name="T9" fmla="*/ 755 h 1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9" h="1268">
                    <a:moveTo>
                      <a:pt x="0" y="755"/>
                    </a:moveTo>
                    <a:lnTo>
                      <a:pt x="2549" y="0"/>
                    </a:lnTo>
                    <a:lnTo>
                      <a:pt x="2549" y="512"/>
                    </a:lnTo>
                    <a:lnTo>
                      <a:pt x="0" y="1268"/>
                    </a:lnTo>
                    <a:lnTo>
                      <a:pt x="0" y="75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sp3d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  <p:sp>
          <p:nvSpPr>
            <p:cNvPr id="21" name="Freeform: Shape 69">
              <a:extLst>
                <a:ext uri="{FF2B5EF4-FFF2-40B4-BE49-F238E27FC236}">
                  <a16:creationId xmlns:a16="http://schemas.microsoft.com/office/drawing/2014/main" id="{63F08A69-4EBA-4452-922F-51A6C72FC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180" y="3832000"/>
              <a:ext cx="2505680" cy="921697"/>
            </a:xfrm>
            <a:custGeom>
              <a:avLst/>
              <a:gdLst>
                <a:gd name="connsiteX0" fmla="*/ 1503954 w 2505680"/>
                <a:gd name="connsiteY0" fmla="*/ 0 h 921697"/>
                <a:gd name="connsiteX1" fmla="*/ 2505680 w 2505680"/>
                <a:gd name="connsiteY1" fmla="*/ 297624 h 921697"/>
                <a:gd name="connsiteX2" fmla="*/ 1385651 w 2505680"/>
                <a:gd name="connsiteY2" fmla="*/ 630512 h 921697"/>
                <a:gd name="connsiteX3" fmla="*/ 2505678 w 2505680"/>
                <a:gd name="connsiteY3" fmla="*/ 298716 h 921697"/>
                <a:gd name="connsiteX4" fmla="*/ 2505678 w 2505680"/>
                <a:gd name="connsiteY4" fmla="*/ 550267 h 921697"/>
                <a:gd name="connsiteX5" fmla="*/ 1251857 w 2505680"/>
                <a:gd name="connsiteY5" fmla="*/ 921697 h 921697"/>
                <a:gd name="connsiteX6" fmla="*/ 1251857 w 2505680"/>
                <a:gd name="connsiteY6" fmla="*/ 921697 h 921697"/>
                <a:gd name="connsiteX7" fmla="*/ 1251856 w 2505680"/>
                <a:gd name="connsiteY7" fmla="*/ 921697 h 921697"/>
                <a:gd name="connsiteX8" fmla="*/ 1251856 w 2505680"/>
                <a:gd name="connsiteY8" fmla="*/ 921697 h 921697"/>
                <a:gd name="connsiteX9" fmla="*/ 0 w 2505680"/>
                <a:gd name="connsiteY9" fmla="*/ 550267 h 921697"/>
                <a:gd name="connsiteX10" fmla="*/ 0 w 2505680"/>
                <a:gd name="connsiteY10" fmla="*/ 298716 h 921697"/>
                <a:gd name="connsiteX11" fmla="*/ 1251857 w 2505680"/>
                <a:gd name="connsiteY11" fmla="*/ 670147 h 921697"/>
                <a:gd name="connsiteX12" fmla="*/ 1252075 w 2505680"/>
                <a:gd name="connsiteY12" fmla="*/ 670082 h 921697"/>
                <a:gd name="connsiteX13" fmla="*/ 251551 w 2505680"/>
                <a:gd name="connsiteY13" fmla="*/ 372523 h 921697"/>
                <a:gd name="connsiteX0" fmla="*/ 1503954 w 2505680"/>
                <a:gd name="connsiteY0" fmla="*/ 0 h 921697"/>
                <a:gd name="connsiteX1" fmla="*/ 2505680 w 2505680"/>
                <a:gd name="connsiteY1" fmla="*/ 297624 h 921697"/>
                <a:gd name="connsiteX2" fmla="*/ 1385651 w 2505680"/>
                <a:gd name="connsiteY2" fmla="*/ 630512 h 921697"/>
                <a:gd name="connsiteX3" fmla="*/ 2505678 w 2505680"/>
                <a:gd name="connsiteY3" fmla="*/ 298716 h 921697"/>
                <a:gd name="connsiteX4" fmla="*/ 2505678 w 2505680"/>
                <a:gd name="connsiteY4" fmla="*/ 550267 h 921697"/>
                <a:gd name="connsiteX5" fmla="*/ 1251857 w 2505680"/>
                <a:gd name="connsiteY5" fmla="*/ 921697 h 921697"/>
                <a:gd name="connsiteX6" fmla="*/ 1251857 w 2505680"/>
                <a:gd name="connsiteY6" fmla="*/ 921697 h 921697"/>
                <a:gd name="connsiteX7" fmla="*/ 1251856 w 2505680"/>
                <a:gd name="connsiteY7" fmla="*/ 921697 h 921697"/>
                <a:gd name="connsiteX8" fmla="*/ 1251856 w 2505680"/>
                <a:gd name="connsiteY8" fmla="*/ 921697 h 921697"/>
                <a:gd name="connsiteX9" fmla="*/ 0 w 2505680"/>
                <a:gd name="connsiteY9" fmla="*/ 550267 h 921697"/>
                <a:gd name="connsiteX10" fmla="*/ 0 w 2505680"/>
                <a:gd name="connsiteY10" fmla="*/ 298716 h 921697"/>
                <a:gd name="connsiteX11" fmla="*/ 1251857 w 2505680"/>
                <a:gd name="connsiteY11" fmla="*/ 670147 h 921697"/>
                <a:gd name="connsiteX12" fmla="*/ 251551 w 2505680"/>
                <a:gd name="connsiteY12" fmla="*/ 372523 h 921697"/>
                <a:gd name="connsiteX13" fmla="*/ 1503954 w 2505680"/>
                <a:gd name="connsiteY13" fmla="*/ 0 h 921697"/>
                <a:gd name="connsiteX0" fmla="*/ 1503954 w 2505680"/>
                <a:gd name="connsiteY0" fmla="*/ 0 h 921697"/>
                <a:gd name="connsiteX1" fmla="*/ 2505680 w 2505680"/>
                <a:gd name="connsiteY1" fmla="*/ 297624 h 921697"/>
                <a:gd name="connsiteX2" fmla="*/ 1385651 w 2505680"/>
                <a:gd name="connsiteY2" fmla="*/ 630512 h 921697"/>
                <a:gd name="connsiteX3" fmla="*/ 2505678 w 2505680"/>
                <a:gd name="connsiteY3" fmla="*/ 298716 h 921697"/>
                <a:gd name="connsiteX4" fmla="*/ 2505678 w 2505680"/>
                <a:gd name="connsiteY4" fmla="*/ 550267 h 921697"/>
                <a:gd name="connsiteX5" fmla="*/ 1251857 w 2505680"/>
                <a:gd name="connsiteY5" fmla="*/ 921697 h 921697"/>
                <a:gd name="connsiteX6" fmla="*/ 1251857 w 2505680"/>
                <a:gd name="connsiteY6" fmla="*/ 921697 h 921697"/>
                <a:gd name="connsiteX7" fmla="*/ 1251856 w 2505680"/>
                <a:gd name="connsiteY7" fmla="*/ 921697 h 921697"/>
                <a:gd name="connsiteX8" fmla="*/ 1251856 w 2505680"/>
                <a:gd name="connsiteY8" fmla="*/ 921697 h 921697"/>
                <a:gd name="connsiteX9" fmla="*/ 0 w 2505680"/>
                <a:gd name="connsiteY9" fmla="*/ 550267 h 921697"/>
                <a:gd name="connsiteX10" fmla="*/ 0 w 2505680"/>
                <a:gd name="connsiteY10" fmla="*/ 298716 h 921697"/>
                <a:gd name="connsiteX11" fmla="*/ 251551 w 2505680"/>
                <a:gd name="connsiteY11" fmla="*/ 372523 h 921697"/>
                <a:gd name="connsiteX12" fmla="*/ 1503954 w 2505680"/>
                <a:gd name="connsiteY12" fmla="*/ 0 h 921697"/>
                <a:gd name="connsiteX0" fmla="*/ 1503954 w 2505680"/>
                <a:gd name="connsiteY0" fmla="*/ 0 h 921697"/>
                <a:gd name="connsiteX1" fmla="*/ 2505680 w 2505680"/>
                <a:gd name="connsiteY1" fmla="*/ 297624 h 921697"/>
                <a:gd name="connsiteX2" fmla="*/ 2505678 w 2505680"/>
                <a:gd name="connsiteY2" fmla="*/ 298716 h 921697"/>
                <a:gd name="connsiteX3" fmla="*/ 2505678 w 2505680"/>
                <a:gd name="connsiteY3" fmla="*/ 550267 h 921697"/>
                <a:gd name="connsiteX4" fmla="*/ 1251857 w 2505680"/>
                <a:gd name="connsiteY4" fmla="*/ 921697 h 921697"/>
                <a:gd name="connsiteX5" fmla="*/ 1251857 w 2505680"/>
                <a:gd name="connsiteY5" fmla="*/ 921697 h 921697"/>
                <a:gd name="connsiteX6" fmla="*/ 1251856 w 2505680"/>
                <a:gd name="connsiteY6" fmla="*/ 921697 h 921697"/>
                <a:gd name="connsiteX7" fmla="*/ 1251856 w 2505680"/>
                <a:gd name="connsiteY7" fmla="*/ 921697 h 921697"/>
                <a:gd name="connsiteX8" fmla="*/ 0 w 2505680"/>
                <a:gd name="connsiteY8" fmla="*/ 550267 h 921697"/>
                <a:gd name="connsiteX9" fmla="*/ 0 w 2505680"/>
                <a:gd name="connsiteY9" fmla="*/ 298716 h 921697"/>
                <a:gd name="connsiteX10" fmla="*/ 251551 w 2505680"/>
                <a:gd name="connsiteY10" fmla="*/ 372523 h 921697"/>
                <a:gd name="connsiteX11" fmla="*/ 1503954 w 2505680"/>
                <a:gd name="connsiteY11" fmla="*/ 0 h 92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05680" h="921697">
                  <a:moveTo>
                    <a:pt x="1503954" y="0"/>
                  </a:moveTo>
                  <a:lnTo>
                    <a:pt x="2505680" y="297624"/>
                  </a:lnTo>
                  <a:cubicBezTo>
                    <a:pt x="2505679" y="297988"/>
                    <a:pt x="2505679" y="298352"/>
                    <a:pt x="2505678" y="298716"/>
                  </a:cubicBezTo>
                  <a:lnTo>
                    <a:pt x="2505678" y="550267"/>
                  </a:lnTo>
                  <a:lnTo>
                    <a:pt x="1251857" y="921697"/>
                  </a:lnTo>
                  <a:lnTo>
                    <a:pt x="1251857" y="921697"/>
                  </a:lnTo>
                  <a:lnTo>
                    <a:pt x="1251856" y="921697"/>
                  </a:lnTo>
                  <a:lnTo>
                    <a:pt x="1251856" y="921697"/>
                  </a:lnTo>
                  <a:lnTo>
                    <a:pt x="0" y="550267"/>
                  </a:lnTo>
                  <a:lnTo>
                    <a:pt x="0" y="298716"/>
                  </a:lnTo>
                  <a:lnTo>
                    <a:pt x="251551" y="372523"/>
                  </a:lnTo>
                  <a:lnTo>
                    <a:pt x="15039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22" name="Group 13">
              <a:extLst>
                <a:ext uri="{FF2B5EF4-FFF2-40B4-BE49-F238E27FC236}">
                  <a16:creationId xmlns:a16="http://schemas.microsoft.com/office/drawing/2014/main" id="{6F0D4E9B-7029-4579-BC38-2E54A420798C}"/>
                </a:ext>
              </a:extLst>
            </p:cNvPr>
            <p:cNvGrpSpPr/>
            <p:nvPr/>
          </p:nvGrpSpPr>
          <p:grpSpPr>
            <a:xfrm>
              <a:off x="4955180" y="3832000"/>
              <a:ext cx="2505680" cy="921697"/>
              <a:chOff x="4955180" y="3965148"/>
              <a:chExt cx="2505680" cy="921697"/>
            </a:xfrm>
          </p:grpSpPr>
          <p:sp>
            <p:nvSpPr>
              <p:cNvPr id="32" name="Freeform 138">
                <a:extLst>
                  <a:ext uri="{FF2B5EF4-FFF2-40B4-BE49-F238E27FC236}">
                    <a16:creationId xmlns:a16="http://schemas.microsoft.com/office/drawing/2014/main" id="{201EAA5C-A599-4998-890E-8C2C88CDC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5180" y="4263864"/>
                <a:ext cx="1251857" cy="622981"/>
              </a:xfrm>
              <a:custGeom>
                <a:avLst/>
                <a:gdLst>
                  <a:gd name="T0" fmla="*/ 2550 w 2550"/>
                  <a:gd name="T1" fmla="*/ 756 h 1268"/>
                  <a:gd name="T2" fmla="*/ 2550 w 2550"/>
                  <a:gd name="T3" fmla="*/ 1268 h 1268"/>
                  <a:gd name="T4" fmla="*/ 0 w 2550"/>
                  <a:gd name="T5" fmla="*/ 512 h 1268"/>
                  <a:gd name="T6" fmla="*/ 0 w 2550"/>
                  <a:gd name="T7" fmla="*/ 0 h 1268"/>
                  <a:gd name="T8" fmla="*/ 2550 w 2550"/>
                  <a:gd name="T9" fmla="*/ 756 h 1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0" h="1268">
                    <a:moveTo>
                      <a:pt x="2550" y="756"/>
                    </a:moveTo>
                    <a:lnTo>
                      <a:pt x="2550" y="1268"/>
                    </a:lnTo>
                    <a:lnTo>
                      <a:pt x="0" y="512"/>
                    </a:lnTo>
                    <a:lnTo>
                      <a:pt x="0" y="0"/>
                    </a:lnTo>
                    <a:lnTo>
                      <a:pt x="2550" y="756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sp3d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33" name="Freeform 144">
                <a:extLst>
                  <a:ext uri="{FF2B5EF4-FFF2-40B4-BE49-F238E27FC236}">
                    <a16:creationId xmlns:a16="http://schemas.microsoft.com/office/drawing/2014/main" id="{0AD15F11-738A-4270-948C-A2D2E904D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6731" y="3965148"/>
                <a:ext cx="2254129" cy="670147"/>
              </a:xfrm>
              <a:custGeom>
                <a:avLst/>
                <a:gdLst>
                  <a:gd name="T0" fmla="*/ 2548 w 4586"/>
                  <a:gd name="T1" fmla="*/ 0 h 1360"/>
                  <a:gd name="T2" fmla="*/ 2548 w 4586"/>
                  <a:gd name="T3" fmla="*/ 0 h 1360"/>
                  <a:gd name="T4" fmla="*/ 4586 w 4586"/>
                  <a:gd name="T5" fmla="*/ 604 h 1360"/>
                  <a:gd name="T6" fmla="*/ 2036 w 4586"/>
                  <a:gd name="T7" fmla="*/ 1360 h 1360"/>
                  <a:gd name="T8" fmla="*/ 0 w 4586"/>
                  <a:gd name="T9" fmla="*/ 756 h 1360"/>
                  <a:gd name="T10" fmla="*/ 2548 w 4586"/>
                  <a:gd name="T11" fmla="*/ 0 h 1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86" h="1360">
                    <a:moveTo>
                      <a:pt x="2548" y="0"/>
                    </a:moveTo>
                    <a:lnTo>
                      <a:pt x="2548" y="0"/>
                    </a:lnTo>
                    <a:lnTo>
                      <a:pt x="4586" y="604"/>
                    </a:lnTo>
                    <a:lnTo>
                      <a:pt x="2036" y="1360"/>
                    </a:lnTo>
                    <a:lnTo>
                      <a:pt x="0" y="756"/>
                    </a:lnTo>
                    <a:lnTo>
                      <a:pt x="25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sp3d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35" name="Freeform 149">
                <a:extLst>
                  <a:ext uri="{FF2B5EF4-FFF2-40B4-BE49-F238E27FC236}">
                    <a16:creationId xmlns:a16="http://schemas.microsoft.com/office/drawing/2014/main" id="{6DC5196B-A471-4B10-BE61-9F60C8EB9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7036" y="4263864"/>
                <a:ext cx="1253822" cy="622981"/>
              </a:xfrm>
              <a:custGeom>
                <a:avLst/>
                <a:gdLst>
                  <a:gd name="T0" fmla="*/ 2550 w 2550"/>
                  <a:gd name="T1" fmla="*/ 0 h 1268"/>
                  <a:gd name="T2" fmla="*/ 2550 w 2550"/>
                  <a:gd name="T3" fmla="*/ 512 h 1268"/>
                  <a:gd name="T4" fmla="*/ 0 w 2550"/>
                  <a:gd name="T5" fmla="*/ 1268 h 1268"/>
                  <a:gd name="T6" fmla="*/ 0 w 2550"/>
                  <a:gd name="T7" fmla="*/ 756 h 1268"/>
                  <a:gd name="T8" fmla="*/ 2550 w 2550"/>
                  <a:gd name="T9" fmla="*/ 0 h 1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0" h="1268">
                    <a:moveTo>
                      <a:pt x="2550" y="0"/>
                    </a:moveTo>
                    <a:lnTo>
                      <a:pt x="2550" y="512"/>
                    </a:lnTo>
                    <a:lnTo>
                      <a:pt x="0" y="1268"/>
                    </a:lnTo>
                    <a:lnTo>
                      <a:pt x="0" y="756"/>
                    </a:lnTo>
                    <a:lnTo>
                      <a:pt x="255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sp3d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  <p:sp>
          <p:nvSpPr>
            <p:cNvPr id="23" name="Freeform: Shape 73">
              <a:extLst>
                <a:ext uri="{FF2B5EF4-FFF2-40B4-BE49-F238E27FC236}">
                  <a16:creationId xmlns:a16="http://schemas.microsoft.com/office/drawing/2014/main" id="{88AA21B5-FEDF-4B3E-A95A-ED01B8F31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486" y="4382266"/>
              <a:ext cx="2505679" cy="919732"/>
            </a:xfrm>
            <a:custGeom>
              <a:avLst/>
              <a:gdLst>
                <a:gd name="connsiteX0" fmla="*/ 1900481 w 2505679"/>
                <a:gd name="connsiteY0" fmla="*/ 476316 h 919732"/>
                <a:gd name="connsiteX1" fmla="*/ 1253330 w 2505679"/>
                <a:gd name="connsiteY1" fmla="*/ 668036 h 919732"/>
                <a:gd name="connsiteX2" fmla="*/ 1253822 w 2505679"/>
                <a:gd name="connsiteY2" fmla="*/ 668182 h 919732"/>
                <a:gd name="connsiteX3" fmla="*/ 1503407 w 2505679"/>
                <a:gd name="connsiteY3" fmla="*/ 0 h 919732"/>
                <a:gd name="connsiteX4" fmla="*/ 2505219 w 2505679"/>
                <a:gd name="connsiteY4" fmla="*/ 296888 h 919732"/>
                <a:gd name="connsiteX5" fmla="*/ 2505679 w 2505679"/>
                <a:gd name="connsiteY5" fmla="*/ 296751 h 919732"/>
                <a:gd name="connsiteX6" fmla="*/ 2505679 w 2505679"/>
                <a:gd name="connsiteY6" fmla="*/ 297024 h 919732"/>
                <a:gd name="connsiteX7" fmla="*/ 2505679 w 2505679"/>
                <a:gd name="connsiteY7" fmla="*/ 548302 h 919732"/>
                <a:gd name="connsiteX8" fmla="*/ 1253822 w 2505679"/>
                <a:gd name="connsiteY8" fmla="*/ 919732 h 919732"/>
                <a:gd name="connsiteX9" fmla="*/ 325994 w 2505679"/>
                <a:gd name="connsiteY9" fmla="*/ 645090 h 919732"/>
                <a:gd name="connsiteX10" fmla="*/ 0 w 2505679"/>
                <a:gd name="connsiteY10" fmla="*/ 548302 h 919732"/>
                <a:gd name="connsiteX11" fmla="*/ 0 w 2505679"/>
                <a:gd name="connsiteY11" fmla="*/ 296751 h 919732"/>
                <a:gd name="connsiteX12" fmla="*/ 927459 w 2505679"/>
                <a:gd name="connsiteY12" fmla="*/ 571500 h 919732"/>
                <a:gd name="connsiteX13" fmla="*/ 251550 w 2505679"/>
                <a:gd name="connsiteY13" fmla="*/ 370666 h 919732"/>
                <a:gd name="connsiteX0" fmla="*/ 1900481 w 2505679"/>
                <a:gd name="connsiteY0" fmla="*/ 476316 h 919732"/>
                <a:gd name="connsiteX1" fmla="*/ 1253330 w 2505679"/>
                <a:gd name="connsiteY1" fmla="*/ 668036 h 919732"/>
                <a:gd name="connsiteX2" fmla="*/ 1253822 w 2505679"/>
                <a:gd name="connsiteY2" fmla="*/ 668182 h 919732"/>
                <a:gd name="connsiteX3" fmla="*/ 1900481 w 2505679"/>
                <a:gd name="connsiteY3" fmla="*/ 476316 h 919732"/>
                <a:gd name="connsiteX4" fmla="*/ 1503407 w 2505679"/>
                <a:gd name="connsiteY4" fmla="*/ 0 h 919732"/>
                <a:gd name="connsiteX5" fmla="*/ 2505219 w 2505679"/>
                <a:gd name="connsiteY5" fmla="*/ 296888 h 919732"/>
                <a:gd name="connsiteX6" fmla="*/ 2505679 w 2505679"/>
                <a:gd name="connsiteY6" fmla="*/ 296751 h 919732"/>
                <a:gd name="connsiteX7" fmla="*/ 2505679 w 2505679"/>
                <a:gd name="connsiteY7" fmla="*/ 297024 h 919732"/>
                <a:gd name="connsiteX8" fmla="*/ 2505679 w 2505679"/>
                <a:gd name="connsiteY8" fmla="*/ 548302 h 919732"/>
                <a:gd name="connsiteX9" fmla="*/ 1253822 w 2505679"/>
                <a:gd name="connsiteY9" fmla="*/ 919732 h 919732"/>
                <a:gd name="connsiteX10" fmla="*/ 325994 w 2505679"/>
                <a:gd name="connsiteY10" fmla="*/ 645090 h 919732"/>
                <a:gd name="connsiteX11" fmla="*/ 0 w 2505679"/>
                <a:gd name="connsiteY11" fmla="*/ 548302 h 919732"/>
                <a:gd name="connsiteX12" fmla="*/ 0 w 2505679"/>
                <a:gd name="connsiteY12" fmla="*/ 296751 h 919732"/>
                <a:gd name="connsiteX13" fmla="*/ 251550 w 2505679"/>
                <a:gd name="connsiteY13" fmla="*/ 370666 h 919732"/>
                <a:gd name="connsiteX14" fmla="*/ 1503407 w 2505679"/>
                <a:gd name="connsiteY14" fmla="*/ 0 h 919732"/>
                <a:gd name="connsiteX0" fmla="*/ 1900481 w 2505679"/>
                <a:gd name="connsiteY0" fmla="*/ 476316 h 919732"/>
                <a:gd name="connsiteX1" fmla="*/ 1253330 w 2505679"/>
                <a:gd name="connsiteY1" fmla="*/ 668036 h 919732"/>
                <a:gd name="connsiteX2" fmla="*/ 1900481 w 2505679"/>
                <a:gd name="connsiteY2" fmla="*/ 476316 h 919732"/>
                <a:gd name="connsiteX3" fmla="*/ 1503407 w 2505679"/>
                <a:gd name="connsiteY3" fmla="*/ 0 h 919732"/>
                <a:gd name="connsiteX4" fmla="*/ 2505219 w 2505679"/>
                <a:gd name="connsiteY4" fmla="*/ 296888 h 919732"/>
                <a:gd name="connsiteX5" fmla="*/ 2505679 w 2505679"/>
                <a:gd name="connsiteY5" fmla="*/ 296751 h 919732"/>
                <a:gd name="connsiteX6" fmla="*/ 2505679 w 2505679"/>
                <a:gd name="connsiteY6" fmla="*/ 297024 h 919732"/>
                <a:gd name="connsiteX7" fmla="*/ 2505679 w 2505679"/>
                <a:gd name="connsiteY7" fmla="*/ 548302 h 919732"/>
                <a:gd name="connsiteX8" fmla="*/ 1253822 w 2505679"/>
                <a:gd name="connsiteY8" fmla="*/ 919732 h 919732"/>
                <a:gd name="connsiteX9" fmla="*/ 325994 w 2505679"/>
                <a:gd name="connsiteY9" fmla="*/ 645090 h 919732"/>
                <a:gd name="connsiteX10" fmla="*/ 0 w 2505679"/>
                <a:gd name="connsiteY10" fmla="*/ 548302 h 919732"/>
                <a:gd name="connsiteX11" fmla="*/ 0 w 2505679"/>
                <a:gd name="connsiteY11" fmla="*/ 296751 h 919732"/>
                <a:gd name="connsiteX12" fmla="*/ 251550 w 2505679"/>
                <a:gd name="connsiteY12" fmla="*/ 370666 h 919732"/>
                <a:gd name="connsiteX13" fmla="*/ 1503407 w 2505679"/>
                <a:gd name="connsiteY13" fmla="*/ 0 h 919732"/>
                <a:gd name="connsiteX0" fmla="*/ 1503407 w 2505679"/>
                <a:gd name="connsiteY0" fmla="*/ 0 h 919732"/>
                <a:gd name="connsiteX1" fmla="*/ 2505219 w 2505679"/>
                <a:gd name="connsiteY1" fmla="*/ 296888 h 919732"/>
                <a:gd name="connsiteX2" fmla="*/ 2505679 w 2505679"/>
                <a:gd name="connsiteY2" fmla="*/ 296751 h 919732"/>
                <a:gd name="connsiteX3" fmla="*/ 2505679 w 2505679"/>
                <a:gd name="connsiteY3" fmla="*/ 297024 h 919732"/>
                <a:gd name="connsiteX4" fmla="*/ 2505679 w 2505679"/>
                <a:gd name="connsiteY4" fmla="*/ 548302 h 919732"/>
                <a:gd name="connsiteX5" fmla="*/ 1253822 w 2505679"/>
                <a:gd name="connsiteY5" fmla="*/ 919732 h 919732"/>
                <a:gd name="connsiteX6" fmla="*/ 325994 w 2505679"/>
                <a:gd name="connsiteY6" fmla="*/ 645090 h 919732"/>
                <a:gd name="connsiteX7" fmla="*/ 0 w 2505679"/>
                <a:gd name="connsiteY7" fmla="*/ 548302 h 919732"/>
                <a:gd name="connsiteX8" fmla="*/ 0 w 2505679"/>
                <a:gd name="connsiteY8" fmla="*/ 296751 h 919732"/>
                <a:gd name="connsiteX9" fmla="*/ 251550 w 2505679"/>
                <a:gd name="connsiteY9" fmla="*/ 370666 h 919732"/>
                <a:gd name="connsiteX10" fmla="*/ 1503407 w 2505679"/>
                <a:gd name="connsiteY10" fmla="*/ 0 h 91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5679" h="919732">
                  <a:moveTo>
                    <a:pt x="1503407" y="0"/>
                  </a:moveTo>
                  <a:lnTo>
                    <a:pt x="2505219" y="296888"/>
                  </a:lnTo>
                  <a:lnTo>
                    <a:pt x="2505679" y="296751"/>
                  </a:lnTo>
                  <a:lnTo>
                    <a:pt x="2505679" y="297024"/>
                  </a:lnTo>
                  <a:lnTo>
                    <a:pt x="2505679" y="548302"/>
                  </a:lnTo>
                  <a:lnTo>
                    <a:pt x="1253822" y="919732"/>
                  </a:lnTo>
                  <a:lnTo>
                    <a:pt x="325994" y="645090"/>
                  </a:lnTo>
                  <a:lnTo>
                    <a:pt x="0" y="548302"/>
                  </a:lnTo>
                  <a:lnTo>
                    <a:pt x="0" y="296751"/>
                  </a:lnTo>
                  <a:lnTo>
                    <a:pt x="251550" y="370666"/>
                  </a:lnTo>
                  <a:lnTo>
                    <a:pt x="15034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24" name="Group 18">
              <a:extLst>
                <a:ext uri="{FF2B5EF4-FFF2-40B4-BE49-F238E27FC236}">
                  <a16:creationId xmlns:a16="http://schemas.microsoft.com/office/drawing/2014/main" id="{1AFCF8A4-5B08-431A-8159-5A0E8AD2772F}"/>
                </a:ext>
              </a:extLst>
            </p:cNvPr>
            <p:cNvGrpSpPr/>
            <p:nvPr/>
          </p:nvGrpSpPr>
          <p:grpSpPr>
            <a:xfrm>
              <a:off x="5955486" y="4382266"/>
              <a:ext cx="2505679" cy="919732"/>
              <a:chOff x="5955486" y="4515414"/>
              <a:chExt cx="2505679" cy="919732"/>
            </a:xfrm>
          </p:grpSpPr>
          <p:sp>
            <p:nvSpPr>
              <p:cNvPr id="29" name="Freeform 136">
                <a:extLst>
                  <a:ext uri="{FF2B5EF4-FFF2-40B4-BE49-F238E27FC236}">
                    <a16:creationId xmlns:a16="http://schemas.microsoft.com/office/drawing/2014/main" id="{13C07C98-F5EA-4AB0-BD85-366D2FD79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9308" y="4812165"/>
                <a:ext cx="1251857" cy="622981"/>
              </a:xfrm>
              <a:custGeom>
                <a:avLst/>
                <a:gdLst>
                  <a:gd name="T0" fmla="*/ 0 w 2550"/>
                  <a:gd name="T1" fmla="*/ 756 h 1268"/>
                  <a:gd name="T2" fmla="*/ 2550 w 2550"/>
                  <a:gd name="T3" fmla="*/ 0 h 1268"/>
                  <a:gd name="T4" fmla="*/ 2550 w 2550"/>
                  <a:gd name="T5" fmla="*/ 512 h 1268"/>
                  <a:gd name="T6" fmla="*/ 0 w 2550"/>
                  <a:gd name="T7" fmla="*/ 1268 h 1268"/>
                  <a:gd name="T8" fmla="*/ 0 w 2550"/>
                  <a:gd name="T9" fmla="*/ 756 h 1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0" h="1268">
                    <a:moveTo>
                      <a:pt x="0" y="756"/>
                    </a:moveTo>
                    <a:lnTo>
                      <a:pt x="2550" y="0"/>
                    </a:lnTo>
                    <a:lnTo>
                      <a:pt x="2550" y="512"/>
                    </a:lnTo>
                    <a:lnTo>
                      <a:pt x="0" y="1268"/>
                    </a:lnTo>
                    <a:lnTo>
                      <a:pt x="0" y="75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sp3d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30" name="Freeform 146">
                <a:extLst>
                  <a:ext uri="{FF2B5EF4-FFF2-40B4-BE49-F238E27FC236}">
                    <a16:creationId xmlns:a16="http://schemas.microsoft.com/office/drawing/2014/main" id="{C12B2976-2253-4CED-8003-9531756AE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7036" y="4515414"/>
                <a:ext cx="2254129" cy="668181"/>
              </a:xfrm>
              <a:custGeom>
                <a:avLst/>
                <a:gdLst>
                  <a:gd name="T0" fmla="*/ 0 w 4588"/>
                  <a:gd name="T1" fmla="*/ 755 h 1361"/>
                  <a:gd name="T2" fmla="*/ 2548 w 4588"/>
                  <a:gd name="T3" fmla="*/ 0 h 1361"/>
                  <a:gd name="T4" fmla="*/ 4588 w 4588"/>
                  <a:gd name="T5" fmla="*/ 605 h 1361"/>
                  <a:gd name="T6" fmla="*/ 2038 w 4588"/>
                  <a:gd name="T7" fmla="*/ 1361 h 1361"/>
                  <a:gd name="T8" fmla="*/ 0 w 4588"/>
                  <a:gd name="T9" fmla="*/ 755 h 1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88" h="1361">
                    <a:moveTo>
                      <a:pt x="0" y="755"/>
                    </a:moveTo>
                    <a:lnTo>
                      <a:pt x="2548" y="0"/>
                    </a:lnTo>
                    <a:lnTo>
                      <a:pt x="4588" y="605"/>
                    </a:lnTo>
                    <a:lnTo>
                      <a:pt x="2038" y="1361"/>
                    </a:lnTo>
                    <a:lnTo>
                      <a:pt x="0" y="7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sp3d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31" name="Freeform 148">
                <a:extLst>
                  <a:ext uri="{FF2B5EF4-FFF2-40B4-BE49-F238E27FC236}">
                    <a16:creationId xmlns:a16="http://schemas.microsoft.com/office/drawing/2014/main" id="{A7E09D2F-7BB5-4ACF-B7AD-35D3A53AD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5486" y="4812165"/>
                <a:ext cx="1253822" cy="622981"/>
              </a:xfrm>
              <a:custGeom>
                <a:avLst/>
                <a:gdLst>
                  <a:gd name="T0" fmla="*/ 0 w 2550"/>
                  <a:gd name="T1" fmla="*/ 512 h 1268"/>
                  <a:gd name="T2" fmla="*/ 0 w 2550"/>
                  <a:gd name="T3" fmla="*/ 0 h 1268"/>
                  <a:gd name="T4" fmla="*/ 2550 w 2550"/>
                  <a:gd name="T5" fmla="*/ 756 h 1268"/>
                  <a:gd name="T6" fmla="*/ 2550 w 2550"/>
                  <a:gd name="T7" fmla="*/ 1268 h 1268"/>
                  <a:gd name="T8" fmla="*/ 663 w 2550"/>
                  <a:gd name="T9" fmla="*/ 709 h 1268"/>
                  <a:gd name="T10" fmla="*/ 0 w 2550"/>
                  <a:gd name="T11" fmla="*/ 512 h 1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50" h="1268">
                    <a:moveTo>
                      <a:pt x="0" y="512"/>
                    </a:moveTo>
                    <a:lnTo>
                      <a:pt x="0" y="0"/>
                    </a:lnTo>
                    <a:lnTo>
                      <a:pt x="2550" y="756"/>
                    </a:lnTo>
                    <a:lnTo>
                      <a:pt x="2550" y="1268"/>
                    </a:lnTo>
                    <a:lnTo>
                      <a:pt x="663" y="709"/>
                    </a:lnTo>
                    <a:lnTo>
                      <a:pt x="0" y="512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sp3d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  <p:sp>
          <p:nvSpPr>
            <p:cNvPr id="25" name="Rectangle 39">
              <a:extLst>
                <a:ext uri="{FF2B5EF4-FFF2-40B4-BE49-F238E27FC236}">
                  <a16:creationId xmlns:a16="http://schemas.microsoft.com/office/drawing/2014/main" id="{D65609CD-609F-40AF-A8E8-81D370F11CE4}"/>
                </a:ext>
              </a:extLst>
            </p:cNvPr>
            <p:cNvSpPr/>
            <p:nvPr/>
          </p:nvSpPr>
          <p:spPr>
            <a:xfrm>
              <a:off x="6563444" y="4028710"/>
              <a:ext cx="1514096" cy="1326302"/>
            </a:xfrm>
            <a:prstGeom prst="rect">
              <a:avLst/>
            </a:prstGeom>
            <a:noFill/>
            <a:ln>
              <a:noFill/>
            </a:ln>
            <a:scene3d>
              <a:camera prst="isometricOffAxis1Top">
                <a:rot lat="19285750" lon="17520000" rev="4410664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02</a:t>
              </a:r>
              <a:endParaRPr lang="en-US" sz="72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6" name="Rectangle 40">
              <a:extLst>
                <a:ext uri="{FF2B5EF4-FFF2-40B4-BE49-F238E27FC236}">
                  <a16:creationId xmlns:a16="http://schemas.microsoft.com/office/drawing/2014/main" id="{BE38CEB6-88F9-4BFE-93CE-75980FC98026}"/>
                </a:ext>
              </a:extLst>
            </p:cNvPr>
            <p:cNvSpPr/>
            <p:nvPr/>
          </p:nvSpPr>
          <p:spPr>
            <a:xfrm>
              <a:off x="5554845" y="3503159"/>
              <a:ext cx="1514096" cy="1326302"/>
            </a:xfrm>
            <a:prstGeom prst="rect">
              <a:avLst/>
            </a:prstGeom>
            <a:noFill/>
            <a:ln>
              <a:noFill/>
            </a:ln>
            <a:scene3d>
              <a:camera prst="isometricOffAxis1Top">
                <a:rot lat="19285750" lon="17520000" rev="4410664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03</a:t>
              </a:r>
              <a:endParaRPr lang="en-US" sz="72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7" name="Rectangle 41">
              <a:extLst>
                <a:ext uri="{FF2B5EF4-FFF2-40B4-BE49-F238E27FC236}">
                  <a16:creationId xmlns:a16="http://schemas.microsoft.com/office/drawing/2014/main" id="{C1896AE2-A23B-4D6D-B59F-204F13772E69}"/>
                </a:ext>
              </a:extLst>
            </p:cNvPr>
            <p:cNvSpPr/>
            <p:nvPr/>
          </p:nvSpPr>
          <p:spPr>
            <a:xfrm>
              <a:off x="4586353" y="2958869"/>
              <a:ext cx="1514096" cy="1326302"/>
            </a:xfrm>
            <a:prstGeom prst="rect">
              <a:avLst/>
            </a:prstGeom>
            <a:noFill/>
            <a:ln>
              <a:noFill/>
            </a:ln>
            <a:scene3d>
              <a:camera prst="isometricOffAxis1Top">
                <a:rot lat="19285750" lon="17520000" rev="4410664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04</a:t>
              </a:r>
              <a:endParaRPr lang="en-US" sz="72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8" name="Shape 2777"/>
            <p:cNvSpPr/>
            <p:nvPr/>
          </p:nvSpPr>
          <p:spPr>
            <a:xfrm>
              <a:off x="4630734" y="2425588"/>
              <a:ext cx="504762" cy="694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0" y="20095"/>
                  </a:moveTo>
                  <a:lnTo>
                    <a:pt x="11298" y="14886"/>
                  </a:lnTo>
                  <a:lnTo>
                    <a:pt x="11293" y="14890"/>
                  </a:lnTo>
                  <a:cubicBezTo>
                    <a:pt x="11170" y="14791"/>
                    <a:pt x="10997" y="14727"/>
                    <a:pt x="10800" y="14727"/>
                  </a:cubicBezTo>
                  <a:cubicBezTo>
                    <a:pt x="10603" y="14727"/>
                    <a:pt x="10430" y="14791"/>
                    <a:pt x="10306" y="14890"/>
                  </a:cubicBezTo>
                  <a:lnTo>
                    <a:pt x="10302" y="14886"/>
                  </a:lnTo>
                  <a:lnTo>
                    <a:pt x="1350" y="20095"/>
                  </a:lnTo>
                  <a:lnTo>
                    <a:pt x="1350" y="982"/>
                  </a:lnTo>
                  <a:lnTo>
                    <a:pt x="20250" y="982"/>
                  </a:lnTo>
                  <a:cubicBezTo>
                    <a:pt x="20250" y="982"/>
                    <a:pt x="20250" y="20095"/>
                    <a:pt x="20250" y="20095"/>
                  </a:cubicBezTo>
                  <a:close/>
                  <a:moveTo>
                    <a:pt x="20925" y="0"/>
                  </a:moveTo>
                  <a:lnTo>
                    <a:pt x="675" y="0"/>
                  </a:lnTo>
                  <a:cubicBezTo>
                    <a:pt x="302" y="0"/>
                    <a:pt x="0" y="220"/>
                    <a:pt x="0" y="491"/>
                  </a:cubicBezTo>
                  <a:lnTo>
                    <a:pt x="0" y="21109"/>
                  </a:lnTo>
                  <a:cubicBezTo>
                    <a:pt x="0" y="21380"/>
                    <a:pt x="302" y="21600"/>
                    <a:pt x="675" y="21600"/>
                  </a:cubicBezTo>
                  <a:cubicBezTo>
                    <a:pt x="872" y="21600"/>
                    <a:pt x="1045" y="21537"/>
                    <a:pt x="1169" y="21438"/>
                  </a:cubicBezTo>
                  <a:lnTo>
                    <a:pt x="1173" y="21441"/>
                  </a:lnTo>
                  <a:lnTo>
                    <a:pt x="10800" y="15839"/>
                  </a:lnTo>
                  <a:lnTo>
                    <a:pt x="20427" y="21441"/>
                  </a:lnTo>
                  <a:lnTo>
                    <a:pt x="20431" y="21438"/>
                  </a:lnTo>
                  <a:cubicBezTo>
                    <a:pt x="20555" y="21537"/>
                    <a:pt x="20728" y="21600"/>
                    <a:pt x="20925" y="21600"/>
                  </a:cubicBezTo>
                  <a:cubicBezTo>
                    <a:pt x="21298" y="21600"/>
                    <a:pt x="21600" y="21380"/>
                    <a:pt x="21600" y="21109"/>
                  </a:cubicBezTo>
                  <a:lnTo>
                    <a:pt x="21600" y="491"/>
                  </a:lnTo>
                  <a:cubicBezTo>
                    <a:pt x="21600" y="220"/>
                    <a:pt x="21298" y="0"/>
                    <a:pt x="20925" y="0"/>
                  </a:cubicBezTo>
                  <a:moveTo>
                    <a:pt x="7337" y="7850"/>
                  </a:moveTo>
                  <a:lnTo>
                    <a:pt x="9710" y="7850"/>
                  </a:lnTo>
                  <a:lnTo>
                    <a:pt x="10039" y="7213"/>
                  </a:lnTo>
                  <a:lnTo>
                    <a:pt x="10800" y="5738"/>
                  </a:lnTo>
                  <a:lnTo>
                    <a:pt x="11561" y="7213"/>
                  </a:lnTo>
                  <a:lnTo>
                    <a:pt x="11890" y="7850"/>
                  </a:lnTo>
                  <a:lnTo>
                    <a:pt x="14263" y="7850"/>
                  </a:lnTo>
                  <a:lnTo>
                    <a:pt x="13014" y="8550"/>
                  </a:lnTo>
                  <a:lnTo>
                    <a:pt x="12253" y="8976"/>
                  </a:lnTo>
                  <a:lnTo>
                    <a:pt x="12557" y="9638"/>
                  </a:lnTo>
                  <a:lnTo>
                    <a:pt x="13240" y="11130"/>
                  </a:lnTo>
                  <a:lnTo>
                    <a:pt x="11598" y="10254"/>
                  </a:lnTo>
                  <a:lnTo>
                    <a:pt x="10800" y="9828"/>
                  </a:lnTo>
                  <a:lnTo>
                    <a:pt x="10002" y="10254"/>
                  </a:lnTo>
                  <a:lnTo>
                    <a:pt x="8360" y="11130"/>
                  </a:lnTo>
                  <a:lnTo>
                    <a:pt x="9043" y="9638"/>
                  </a:lnTo>
                  <a:lnTo>
                    <a:pt x="9347" y="8976"/>
                  </a:lnTo>
                  <a:lnTo>
                    <a:pt x="8586" y="8550"/>
                  </a:lnTo>
                  <a:cubicBezTo>
                    <a:pt x="8586" y="8550"/>
                    <a:pt x="7337" y="7850"/>
                    <a:pt x="7337" y="7850"/>
                  </a:cubicBezTo>
                  <a:close/>
                  <a:moveTo>
                    <a:pt x="5737" y="13745"/>
                  </a:moveTo>
                  <a:lnTo>
                    <a:pt x="10800" y="11045"/>
                  </a:lnTo>
                  <a:lnTo>
                    <a:pt x="15863" y="13745"/>
                  </a:lnTo>
                  <a:lnTo>
                    <a:pt x="13838" y="9328"/>
                  </a:lnTo>
                  <a:lnTo>
                    <a:pt x="18225" y="6868"/>
                  </a:lnTo>
                  <a:lnTo>
                    <a:pt x="12825" y="6868"/>
                  </a:lnTo>
                  <a:lnTo>
                    <a:pt x="10800" y="2945"/>
                  </a:lnTo>
                  <a:lnTo>
                    <a:pt x="8775" y="6868"/>
                  </a:lnTo>
                  <a:lnTo>
                    <a:pt x="3375" y="6868"/>
                  </a:lnTo>
                  <a:lnTo>
                    <a:pt x="7762" y="9328"/>
                  </a:lnTo>
                  <a:cubicBezTo>
                    <a:pt x="7762" y="9328"/>
                    <a:pt x="5737" y="13745"/>
                    <a:pt x="5737" y="137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scene3d>
              <a:camera prst="isometricOffAxis1Right"/>
              <a:lightRig rig="threePt" dir="t"/>
            </a:scene3d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cxnSp>
        <p:nvCxnSpPr>
          <p:cNvPr id="18" name="Connector: Elbow 119">
            <a:extLst>
              <a:ext uri="{FF2B5EF4-FFF2-40B4-BE49-F238E27FC236}">
                <a16:creationId xmlns:a16="http://schemas.microsoft.com/office/drawing/2014/main" id="{9F865A5D-B2BE-4636-916F-B3007984696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49197" y="4280994"/>
            <a:ext cx="694987" cy="468214"/>
          </a:xfrm>
          <a:prstGeom prst="bentConnector2">
            <a:avLst/>
          </a:prstGeom>
          <a:ln w="12700">
            <a:solidFill>
              <a:schemeClr val="accent5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2">
            <a:extLst>
              <a:ext uri="{FF2B5EF4-FFF2-40B4-BE49-F238E27FC236}">
                <a16:creationId xmlns:a16="http://schemas.microsoft.com/office/drawing/2014/main" id="{469E6CBC-B67C-48AC-8A13-CB61B77A09FB}"/>
              </a:ext>
            </a:extLst>
          </p:cNvPr>
          <p:cNvSpPr/>
          <p:nvPr/>
        </p:nvSpPr>
        <p:spPr>
          <a:xfrm>
            <a:off x="5391098" y="3567895"/>
            <a:ext cx="3961675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Jiheon.k8s.com</a:t>
            </a:r>
            <a:endParaRPr lang="en-US" sz="1600" b="1" dirty="0">
              <a:solidFill>
                <a:schemeClr val="accent5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1085433" y="2841714"/>
            <a:ext cx="10226403" cy="3939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8145812" y="2645221"/>
            <a:ext cx="2481188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accent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Jiheon.k8s.com </a:t>
            </a:r>
            <a:r>
              <a:rPr lang="ko-KR" altLang="en-US" b="1" dirty="0">
                <a:solidFill>
                  <a:schemeClr val="accent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쿼리</a:t>
            </a:r>
            <a:endParaRPr lang="en-US" altLang="ko-KR" b="1" dirty="0">
              <a:solidFill>
                <a:schemeClr val="accent5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93" name="Freeform 136">
            <a:extLst>
              <a:ext uri="{FF2B5EF4-FFF2-40B4-BE49-F238E27FC236}">
                <a16:creationId xmlns:a16="http://schemas.microsoft.com/office/drawing/2014/main" id="{13C07C98-F5EA-4AB0-BD85-366D2FD798AD}"/>
              </a:ext>
            </a:extLst>
          </p:cNvPr>
          <p:cNvSpPr>
            <a:spLocks/>
          </p:cNvSpPr>
          <p:nvPr/>
        </p:nvSpPr>
        <p:spPr bwMode="auto">
          <a:xfrm>
            <a:off x="6037347" y="5590347"/>
            <a:ext cx="1337907" cy="435532"/>
          </a:xfrm>
          <a:custGeom>
            <a:avLst/>
            <a:gdLst>
              <a:gd name="T0" fmla="*/ 0 w 2550"/>
              <a:gd name="T1" fmla="*/ 756 h 1268"/>
              <a:gd name="T2" fmla="*/ 2550 w 2550"/>
              <a:gd name="T3" fmla="*/ 0 h 1268"/>
              <a:gd name="T4" fmla="*/ 2550 w 2550"/>
              <a:gd name="T5" fmla="*/ 512 h 1268"/>
              <a:gd name="T6" fmla="*/ 0 w 2550"/>
              <a:gd name="T7" fmla="*/ 1268 h 1268"/>
              <a:gd name="T8" fmla="*/ 0 w 2550"/>
              <a:gd name="T9" fmla="*/ 756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0" h="1268">
                <a:moveTo>
                  <a:pt x="0" y="756"/>
                </a:moveTo>
                <a:lnTo>
                  <a:pt x="2550" y="0"/>
                </a:lnTo>
                <a:lnTo>
                  <a:pt x="2550" y="512"/>
                </a:lnTo>
                <a:lnTo>
                  <a:pt x="0" y="1268"/>
                </a:lnTo>
                <a:lnTo>
                  <a:pt x="0" y="75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94" name="Freeform 146">
            <a:extLst>
              <a:ext uri="{FF2B5EF4-FFF2-40B4-BE49-F238E27FC236}">
                <a16:creationId xmlns:a16="http://schemas.microsoft.com/office/drawing/2014/main" id="{C12B2976-2253-4CED-8003-9531756AE60A}"/>
              </a:ext>
            </a:extLst>
          </p:cNvPr>
          <p:cNvSpPr>
            <a:spLocks/>
          </p:cNvSpPr>
          <p:nvPr/>
        </p:nvSpPr>
        <p:spPr bwMode="auto">
          <a:xfrm>
            <a:off x="4966693" y="5392000"/>
            <a:ext cx="2409074" cy="467132"/>
          </a:xfrm>
          <a:custGeom>
            <a:avLst/>
            <a:gdLst>
              <a:gd name="T0" fmla="*/ 0 w 4588"/>
              <a:gd name="T1" fmla="*/ 755 h 1361"/>
              <a:gd name="T2" fmla="*/ 2548 w 4588"/>
              <a:gd name="T3" fmla="*/ 0 h 1361"/>
              <a:gd name="T4" fmla="*/ 4588 w 4588"/>
              <a:gd name="T5" fmla="*/ 605 h 1361"/>
              <a:gd name="T6" fmla="*/ 2038 w 4588"/>
              <a:gd name="T7" fmla="*/ 1361 h 1361"/>
              <a:gd name="T8" fmla="*/ 0 w 4588"/>
              <a:gd name="T9" fmla="*/ 755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88" h="1361">
                <a:moveTo>
                  <a:pt x="0" y="755"/>
                </a:moveTo>
                <a:lnTo>
                  <a:pt x="2548" y="0"/>
                </a:lnTo>
                <a:lnTo>
                  <a:pt x="4588" y="605"/>
                </a:lnTo>
                <a:lnTo>
                  <a:pt x="2038" y="1361"/>
                </a:lnTo>
                <a:lnTo>
                  <a:pt x="0" y="75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95" name="Freeform 148">
            <a:extLst>
              <a:ext uri="{FF2B5EF4-FFF2-40B4-BE49-F238E27FC236}">
                <a16:creationId xmlns:a16="http://schemas.microsoft.com/office/drawing/2014/main" id="{A7E09D2F-7BB5-4ACF-B7AD-35D3A53ADD03}"/>
              </a:ext>
            </a:extLst>
          </p:cNvPr>
          <p:cNvSpPr>
            <a:spLocks/>
          </p:cNvSpPr>
          <p:nvPr/>
        </p:nvSpPr>
        <p:spPr bwMode="auto">
          <a:xfrm>
            <a:off x="4697852" y="5599462"/>
            <a:ext cx="1340008" cy="435532"/>
          </a:xfrm>
          <a:custGeom>
            <a:avLst/>
            <a:gdLst>
              <a:gd name="T0" fmla="*/ 0 w 2550"/>
              <a:gd name="T1" fmla="*/ 512 h 1268"/>
              <a:gd name="T2" fmla="*/ 0 w 2550"/>
              <a:gd name="T3" fmla="*/ 0 h 1268"/>
              <a:gd name="T4" fmla="*/ 2550 w 2550"/>
              <a:gd name="T5" fmla="*/ 756 h 1268"/>
              <a:gd name="T6" fmla="*/ 2550 w 2550"/>
              <a:gd name="T7" fmla="*/ 1268 h 1268"/>
              <a:gd name="T8" fmla="*/ 663 w 2550"/>
              <a:gd name="T9" fmla="*/ 709 h 1268"/>
              <a:gd name="T10" fmla="*/ 0 w 2550"/>
              <a:gd name="T11" fmla="*/ 512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50" h="1268">
                <a:moveTo>
                  <a:pt x="0" y="512"/>
                </a:moveTo>
                <a:lnTo>
                  <a:pt x="0" y="0"/>
                </a:lnTo>
                <a:lnTo>
                  <a:pt x="2550" y="756"/>
                </a:lnTo>
                <a:lnTo>
                  <a:pt x="2550" y="1268"/>
                </a:lnTo>
                <a:lnTo>
                  <a:pt x="663" y="709"/>
                </a:lnTo>
                <a:lnTo>
                  <a:pt x="0" y="51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96" name="Rectangle 39">
            <a:extLst>
              <a:ext uri="{FF2B5EF4-FFF2-40B4-BE49-F238E27FC236}">
                <a16:creationId xmlns:a16="http://schemas.microsoft.com/office/drawing/2014/main" id="{D65609CD-609F-40AF-A8E8-81D370F11CE4}"/>
              </a:ext>
            </a:extLst>
          </p:cNvPr>
          <p:cNvSpPr/>
          <p:nvPr/>
        </p:nvSpPr>
        <p:spPr>
          <a:xfrm>
            <a:off x="5347600" y="5144825"/>
            <a:ext cx="1618172" cy="927232"/>
          </a:xfrm>
          <a:prstGeom prst="rect">
            <a:avLst/>
          </a:prstGeom>
          <a:noFill/>
          <a:ln>
            <a:noFill/>
          </a:ln>
          <a:scene3d>
            <a:camera prst="isometricOffAxis1Top">
              <a:rot lat="19285750" lon="17520000" rev="4410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01</a:t>
            </a:r>
            <a:endParaRPr lang="en-US" sz="7200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cxnSp>
        <p:nvCxnSpPr>
          <p:cNvPr id="133" name="Connector: Elbow 119">
            <a:extLst>
              <a:ext uri="{FF2B5EF4-FFF2-40B4-BE49-F238E27FC236}">
                <a16:creationId xmlns:a16="http://schemas.microsoft.com/office/drawing/2014/main" id="{9F865A5D-B2BE-4636-916F-B30079846968}"/>
              </a:ext>
            </a:extLst>
          </p:cNvPr>
          <p:cNvCxnSpPr>
            <a:cxnSpLocks/>
            <a:stCxn id="51" idx="1"/>
          </p:cNvCxnSpPr>
          <p:nvPr/>
        </p:nvCxnSpPr>
        <p:spPr>
          <a:xfrm rot="10800000" flipV="1">
            <a:off x="3737006" y="3737171"/>
            <a:ext cx="1654093" cy="442605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그림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695" y="1391606"/>
            <a:ext cx="10610737" cy="1133181"/>
          </a:xfrm>
          <a:prstGeom prst="rect">
            <a:avLst/>
          </a:prstGeom>
        </p:spPr>
      </p:pic>
      <p:sp>
        <p:nvSpPr>
          <p:cNvPr id="48" name="직사각형 47"/>
          <p:cNvSpPr/>
          <p:nvPr/>
        </p:nvSpPr>
        <p:spPr>
          <a:xfrm>
            <a:off x="2134818" y="1656843"/>
            <a:ext cx="4076054" cy="366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6357515" y="1656842"/>
            <a:ext cx="2808312" cy="3640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9242828" y="1654387"/>
            <a:ext cx="2247745" cy="3665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67791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71"/>
          <a:stretch>
            <a:fillRect/>
          </a:stretch>
        </p:blipFill>
        <p:spPr bwMode="auto">
          <a:xfrm>
            <a:off x="0" y="0"/>
            <a:ext cx="12192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962" y="858838"/>
            <a:ext cx="5705475" cy="5999162"/>
          </a:xfrm>
          <a:prstGeom prst="rect">
            <a:avLst/>
          </a:prstGeom>
        </p:spPr>
      </p:pic>
      <p:pic>
        <p:nvPicPr>
          <p:cNvPr id="26627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5" y="156368"/>
            <a:ext cx="5181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969" y="2298700"/>
            <a:ext cx="6850062" cy="45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96668" y="-1"/>
            <a:ext cx="77287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27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 Tip Of The Iceberg</a:t>
            </a:r>
            <a:endParaRPr lang="ko-KR" altLang="en-US" sz="427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282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3"/>
          <p:cNvSpPr txBox="1">
            <a:spLocks/>
          </p:cNvSpPr>
          <p:nvPr/>
        </p:nvSpPr>
        <p:spPr>
          <a:xfrm>
            <a:off x="11573897" y="6546253"/>
            <a:ext cx="449250" cy="3387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E0A6AB-449E-4F6C-AA85-160DA8B532EA}" type="slidenum">
              <a:rPr lang="en-US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pPr>
                <a:defRPr/>
              </a:pPr>
              <a:t>20</a:t>
            </a:fld>
            <a:endParaRPr 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pic>
        <p:nvPicPr>
          <p:cNvPr id="44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71"/>
          <a:stretch>
            <a:fillRect/>
          </a:stretch>
        </p:blipFill>
        <p:spPr bwMode="auto">
          <a:xfrm>
            <a:off x="0" y="0"/>
            <a:ext cx="12192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7163"/>
            <a:ext cx="5181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제목 1"/>
          <p:cNvSpPr>
            <a:spLocks noGrp="1"/>
          </p:cNvSpPr>
          <p:nvPr>
            <p:ph type="title"/>
          </p:nvPr>
        </p:nvSpPr>
        <p:spPr>
          <a:xfrm>
            <a:off x="141287" y="30106"/>
            <a:ext cx="10947016" cy="735013"/>
          </a:xfrm>
        </p:spPr>
        <p:txBody>
          <a:bodyPr/>
          <a:lstStyle/>
          <a:p>
            <a:pPr algn="l"/>
            <a:r>
              <a:rPr lang="en-US" altLang="ko-KR" sz="4400" b="1" dirty="0" err="1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Coredns</a:t>
            </a:r>
            <a:endParaRPr lang="en-US" altLang="ko-KR" b="1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9" name="Freeform: Shape 65">
            <a:extLst>
              <a:ext uri="{FF2B5EF4-FFF2-40B4-BE49-F238E27FC236}">
                <a16:creationId xmlns:a16="http://schemas.microsoft.com/office/drawing/2014/main" id="{349F17E1-E563-42F5-8A28-49EF9D804E4E}"/>
              </a:ext>
            </a:extLst>
          </p:cNvPr>
          <p:cNvSpPr>
            <a:spLocks/>
          </p:cNvSpPr>
          <p:nvPr/>
        </p:nvSpPr>
        <p:spPr bwMode="auto">
          <a:xfrm>
            <a:off x="6912593" y="3770647"/>
            <a:ext cx="2295135" cy="1857539"/>
          </a:xfrm>
          <a:custGeom>
            <a:avLst/>
            <a:gdLst>
              <a:gd name="connsiteX0" fmla="*/ 475588 w 2727752"/>
              <a:gd name="connsiteY0" fmla="*/ 2108303 h 2657003"/>
              <a:gd name="connsiteX1" fmla="*/ 475489 w 2727752"/>
              <a:gd name="connsiteY1" fmla="*/ 2108332 h 2657003"/>
              <a:gd name="connsiteX2" fmla="*/ 475489 w 2727752"/>
              <a:gd name="connsiteY2" fmla="*/ 2109041 h 2657003"/>
              <a:gd name="connsiteX3" fmla="*/ 475588 w 2727752"/>
              <a:gd name="connsiteY3" fmla="*/ 2109071 h 2657003"/>
              <a:gd name="connsiteX4" fmla="*/ 475588 w 2727752"/>
              <a:gd name="connsiteY4" fmla="*/ 2108701 h 2657003"/>
              <a:gd name="connsiteX5" fmla="*/ 474242 w 2727752"/>
              <a:gd name="connsiteY5" fmla="*/ 1071297 h 2657003"/>
              <a:gd name="connsiteX6" fmla="*/ 252448 w 2727752"/>
              <a:gd name="connsiteY6" fmla="*/ 1137341 h 2657003"/>
              <a:gd name="connsiteX7" fmla="*/ 253013 w 2727752"/>
              <a:gd name="connsiteY7" fmla="*/ 1137341 h 2657003"/>
              <a:gd name="connsiteX8" fmla="*/ 474242 w 2727752"/>
              <a:gd name="connsiteY8" fmla="*/ 1071427 h 2657003"/>
              <a:gd name="connsiteX9" fmla="*/ 846075 w 2727752"/>
              <a:gd name="connsiteY9" fmla="*/ 0 h 2657003"/>
              <a:gd name="connsiteX10" fmla="*/ 1097092 w 2727752"/>
              <a:gd name="connsiteY10" fmla="*/ 0 h 2657003"/>
              <a:gd name="connsiteX11" fmla="*/ 1098569 w 2727752"/>
              <a:gd name="connsiteY11" fmla="*/ 0 h 2657003"/>
              <a:gd name="connsiteX12" fmla="*/ 1098044 w 2727752"/>
              <a:gd name="connsiteY12" fmla="*/ 706 h 2657003"/>
              <a:gd name="connsiteX13" fmla="*/ 1949516 w 2727752"/>
              <a:gd name="connsiteY13" fmla="*/ 631677 h 2657003"/>
              <a:gd name="connsiteX14" fmla="*/ 1727807 w 2727752"/>
              <a:gd name="connsiteY14" fmla="*/ 697989 h 2657003"/>
              <a:gd name="connsiteX15" fmla="*/ 1727807 w 2727752"/>
              <a:gd name="connsiteY15" fmla="*/ 1737358 h 2657003"/>
              <a:gd name="connsiteX16" fmla="*/ 1727253 w 2727752"/>
              <a:gd name="connsiteY16" fmla="*/ 1737522 h 2657003"/>
              <a:gd name="connsiteX17" fmla="*/ 2726923 w 2727752"/>
              <a:gd name="connsiteY17" fmla="*/ 2034268 h 2657003"/>
              <a:gd name="connsiteX18" fmla="*/ 2727752 w 2727752"/>
              <a:gd name="connsiteY18" fmla="*/ 2034022 h 2657003"/>
              <a:gd name="connsiteX19" fmla="*/ 2727752 w 2727752"/>
              <a:gd name="connsiteY19" fmla="*/ 2285573 h 2657003"/>
              <a:gd name="connsiteX20" fmla="*/ 1475895 w 2727752"/>
              <a:gd name="connsiteY20" fmla="*/ 2657003 h 2657003"/>
              <a:gd name="connsiteX21" fmla="*/ 1475895 w 2727752"/>
              <a:gd name="connsiteY21" fmla="*/ 2405436 h 2657003"/>
              <a:gd name="connsiteX22" fmla="*/ 1475894 w 2727752"/>
              <a:gd name="connsiteY22" fmla="*/ 2405436 h 2657003"/>
              <a:gd name="connsiteX23" fmla="*/ 1475894 w 2727752"/>
              <a:gd name="connsiteY23" fmla="*/ 2657003 h 2657003"/>
              <a:gd name="connsiteX24" fmla="*/ 224037 w 2727752"/>
              <a:gd name="connsiteY24" fmla="*/ 2285803 h 2657003"/>
              <a:gd name="connsiteX25" fmla="*/ 224037 w 2727752"/>
              <a:gd name="connsiteY25" fmla="*/ 1137874 h 2657003"/>
              <a:gd name="connsiteX26" fmla="*/ 0 w 2727752"/>
              <a:gd name="connsiteY26" fmla="*/ 1137874 h 2657003"/>
              <a:gd name="connsiteX0" fmla="*/ 475588 w 2727752"/>
              <a:gd name="connsiteY0" fmla="*/ 2108701 h 2657003"/>
              <a:gd name="connsiteX1" fmla="*/ 475489 w 2727752"/>
              <a:gd name="connsiteY1" fmla="*/ 2108332 h 2657003"/>
              <a:gd name="connsiteX2" fmla="*/ 475489 w 2727752"/>
              <a:gd name="connsiteY2" fmla="*/ 2109041 h 2657003"/>
              <a:gd name="connsiteX3" fmla="*/ 475588 w 2727752"/>
              <a:gd name="connsiteY3" fmla="*/ 2109071 h 2657003"/>
              <a:gd name="connsiteX4" fmla="*/ 475588 w 2727752"/>
              <a:gd name="connsiteY4" fmla="*/ 2108701 h 2657003"/>
              <a:gd name="connsiteX5" fmla="*/ 474242 w 2727752"/>
              <a:gd name="connsiteY5" fmla="*/ 1071297 h 2657003"/>
              <a:gd name="connsiteX6" fmla="*/ 252448 w 2727752"/>
              <a:gd name="connsiteY6" fmla="*/ 1137341 h 2657003"/>
              <a:gd name="connsiteX7" fmla="*/ 253013 w 2727752"/>
              <a:gd name="connsiteY7" fmla="*/ 1137341 h 2657003"/>
              <a:gd name="connsiteX8" fmla="*/ 474242 w 2727752"/>
              <a:gd name="connsiteY8" fmla="*/ 1071427 h 2657003"/>
              <a:gd name="connsiteX9" fmla="*/ 474242 w 2727752"/>
              <a:gd name="connsiteY9" fmla="*/ 1071297 h 2657003"/>
              <a:gd name="connsiteX10" fmla="*/ 846075 w 2727752"/>
              <a:gd name="connsiteY10" fmla="*/ 0 h 2657003"/>
              <a:gd name="connsiteX11" fmla="*/ 1097092 w 2727752"/>
              <a:gd name="connsiteY11" fmla="*/ 0 h 2657003"/>
              <a:gd name="connsiteX12" fmla="*/ 1098569 w 2727752"/>
              <a:gd name="connsiteY12" fmla="*/ 0 h 2657003"/>
              <a:gd name="connsiteX13" fmla="*/ 1098044 w 2727752"/>
              <a:gd name="connsiteY13" fmla="*/ 706 h 2657003"/>
              <a:gd name="connsiteX14" fmla="*/ 1949516 w 2727752"/>
              <a:gd name="connsiteY14" fmla="*/ 631677 h 2657003"/>
              <a:gd name="connsiteX15" fmla="*/ 1727807 w 2727752"/>
              <a:gd name="connsiteY15" fmla="*/ 697989 h 2657003"/>
              <a:gd name="connsiteX16" fmla="*/ 1727807 w 2727752"/>
              <a:gd name="connsiteY16" fmla="*/ 1737358 h 2657003"/>
              <a:gd name="connsiteX17" fmla="*/ 1727253 w 2727752"/>
              <a:gd name="connsiteY17" fmla="*/ 1737522 h 2657003"/>
              <a:gd name="connsiteX18" fmla="*/ 2726923 w 2727752"/>
              <a:gd name="connsiteY18" fmla="*/ 2034268 h 2657003"/>
              <a:gd name="connsiteX19" fmla="*/ 2727752 w 2727752"/>
              <a:gd name="connsiteY19" fmla="*/ 2034022 h 2657003"/>
              <a:gd name="connsiteX20" fmla="*/ 2727752 w 2727752"/>
              <a:gd name="connsiteY20" fmla="*/ 2285573 h 2657003"/>
              <a:gd name="connsiteX21" fmla="*/ 1475895 w 2727752"/>
              <a:gd name="connsiteY21" fmla="*/ 2657003 h 2657003"/>
              <a:gd name="connsiteX22" fmla="*/ 1475895 w 2727752"/>
              <a:gd name="connsiteY22" fmla="*/ 2405436 h 2657003"/>
              <a:gd name="connsiteX23" fmla="*/ 1475894 w 2727752"/>
              <a:gd name="connsiteY23" fmla="*/ 2405436 h 2657003"/>
              <a:gd name="connsiteX24" fmla="*/ 1475894 w 2727752"/>
              <a:gd name="connsiteY24" fmla="*/ 2657003 h 2657003"/>
              <a:gd name="connsiteX25" fmla="*/ 224037 w 2727752"/>
              <a:gd name="connsiteY25" fmla="*/ 2285803 h 2657003"/>
              <a:gd name="connsiteX26" fmla="*/ 224037 w 2727752"/>
              <a:gd name="connsiteY26" fmla="*/ 1137874 h 2657003"/>
              <a:gd name="connsiteX27" fmla="*/ 0 w 2727752"/>
              <a:gd name="connsiteY27" fmla="*/ 1137874 h 2657003"/>
              <a:gd name="connsiteX28" fmla="*/ 846075 w 2727752"/>
              <a:gd name="connsiteY28" fmla="*/ 0 h 2657003"/>
              <a:gd name="connsiteX0" fmla="*/ 475588 w 2727752"/>
              <a:gd name="connsiteY0" fmla="*/ 2109071 h 2657003"/>
              <a:gd name="connsiteX1" fmla="*/ 475489 w 2727752"/>
              <a:gd name="connsiteY1" fmla="*/ 2108332 h 2657003"/>
              <a:gd name="connsiteX2" fmla="*/ 475489 w 2727752"/>
              <a:gd name="connsiteY2" fmla="*/ 2109041 h 2657003"/>
              <a:gd name="connsiteX3" fmla="*/ 475588 w 2727752"/>
              <a:gd name="connsiteY3" fmla="*/ 2109071 h 2657003"/>
              <a:gd name="connsiteX4" fmla="*/ 474242 w 2727752"/>
              <a:gd name="connsiteY4" fmla="*/ 1071297 h 2657003"/>
              <a:gd name="connsiteX5" fmla="*/ 252448 w 2727752"/>
              <a:gd name="connsiteY5" fmla="*/ 1137341 h 2657003"/>
              <a:gd name="connsiteX6" fmla="*/ 253013 w 2727752"/>
              <a:gd name="connsiteY6" fmla="*/ 1137341 h 2657003"/>
              <a:gd name="connsiteX7" fmla="*/ 474242 w 2727752"/>
              <a:gd name="connsiteY7" fmla="*/ 1071427 h 2657003"/>
              <a:gd name="connsiteX8" fmla="*/ 474242 w 2727752"/>
              <a:gd name="connsiteY8" fmla="*/ 1071297 h 2657003"/>
              <a:gd name="connsiteX9" fmla="*/ 846075 w 2727752"/>
              <a:gd name="connsiteY9" fmla="*/ 0 h 2657003"/>
              <a:gd name="connsiteX10" fmla="*/ 1097092 w 2727752"/>
              <a:gd name="connsiteY10" fmla="*/ 0 h 2657003"/>
              <a:gd name="connsiteX11" fmla="*/ 1098569 w 2727752"/>
              <a:gd name="connsiteY11" fmla="*/ 0 h 2657003"/>
              <a:gd name="connsiteX12" fmla="*/ 1098044 w 2727752"/>
              <a:gd name="connsiteY12" fmla="*/ 706 h 2657003"/>
              <a:gd name="connsiteX13" fmla="*/ 1949516 w 2727752"/>
              <a:gd name="connsiteY13" fmla="*/ 631677 h 2657003"/>
              <a:gd name="connsiteX14" fmla="*/ 1727807 w 2727752"/>
              <a:gd name="connsiteY14" fmla="*/ 697989 h 2657003"/>
              <a:gd name="connsiteX15" fmla="*/ 1727807 w 2727752"/>
              <a:gd name="connsiteY15" fmla="*/ 1737358 h 2657003"/>
              <a:gd name="connsiteX16" fmla="*/ 1727253 w 2727752"/>
              <a:gd name="connsiteY16" fmla="*/ 1737522 h 2657003"/>
              <a:gd name="connsiteX17" fmla="*/ 2726923 w 2727752"/>
              <a:gd name="connsiteY17" fmla="*/ 2034268 h 2657003"/>
              <a:gd name="connsiteX18" fmla="*/ 2727752 w 2727752"/>
              <a:gd name="connsiteY18" fmla="*/ 2034022 h 2657003"/>
              <a:gd name="connsiteX19" fmla="*/ 2727752 w 2727752"/>
              <a:gd name="connsiteY19" fmla="*/ 2285573 h 2657003"/>
              <a:gd name="connsiteX20" fmla="*/ 1475895 w 2727752"/>
              <a:gd name="connsiteY20" fmla="*/ 2657003 h 2657003"/>
              <a:gd name="connsiteX21" fmla="*/ 1475895 w 2727752"/>
              <a:gd name="connsiteY21" fmla="*/ 2405436 h 2657003"/>
              <a:gd name="connsiteX22" fmla="*/ 1475894 w 2727752"/>
              <a:gd name="connsiteY22" fmla="*/ 2405436 h 2657003"/>
              <a:gd name="connsiteX23" fmla="*/ 1475894 w 2727752"/>
              <a:gd name="connsiteY23" fmla="*/ 2657003 h 2657003"/>
              <a:gd name="connsiteX24" fmla="*/ 224037 w 2727752"/>
              <a:gd name="connsiteY24" fmla="*/ 2285803 h 2657003"/>
              <a:gd name="connsiteX25" fmla="*/ 224037 w 2727752"/>
              <a:gd name="connsiteY25" fmla="*/ 1137874 h 2657003"/>
              <a:gd name="connsiteX26" fmla="*/ 0 w 2727752"/>
              <a:gd name="connsiteY26" fmla="*/ 1137874 h 2657003"/>
              <a:gd name="connsiteX27" fmla="*/ 846075 w 2727752"/>
              <a:gd name="connsiteY27" fmla="*/ 0 h 2657003"/>
              <a:gd name="connsiteX0" fmla="*/ 475489 w 2727752"/>
              <a:gd name="connsiteY0" fmla="*/ 2109041 h 2657003"/>
              <a:gd name="connsiteX1" fmla="*/ 475489 w 2727752"/>
              <a:gd name="connsiteY1" fmla="*/ 2108332 h 2657003"/>
              <a:gd name="connsiteX2" fmla="*/ 475489 w 2727752"/>
              <a:gd name="connsiteY2" fmla="*/ 2109041 h 2657003"/>
              <a:gd name="connsiteX3" fmla="*/ 474242 w 2727752"/>
              <a:gd name="connsiteY3" fmla="*/ 1071297 h 2657003"/>
              <a:gd name="connsiteX4" fmla="*/ 252448 w 2727752"/>
              <a:gd name="connsiteY4" fmla="*/ 1137341 h 2657003"/>
              <a:gd name="connsiteX5" fmla="*/ 253013 w 2727752"/>
              <a:gd name="connsiteY5" fmla="*/ 1137341 h 2657003"/>
              <a:gd name="connsiteX6" fmla="*/ 474242 w 2727752"/>
              <a:gd name="connsiteY6" fmla="*/ 1071427 h 2657003"/>
              <a:gd name="connsiteX7" fmla="*/ 474242 w 2727752"/>
              <a:gd name="connsiteY7" fmla="*/ 1071297 h 2657003"/>
              <a:gd name="connsiteX8" fmla="*/ 846075 w 2727752"/>
              <a:gd name="connsiteY8" fmla="*/ 0 h 2657003"/>
              <a:gd name="connsiteX9" fmla="*/ 1097092 w 2727752"/>
              <a:gd name="connsiteY9" fmla="*/ 0 h 2657003"/>
              <a:gd name="connsiteX10" fmla="*/ 1098569 w 2727752"/>
              <a:gd name="connsiteY10" fmla="*/ 0 h 2657003"/>
              <a:gd name="connsiteX11" fmla="*/ 1098044 w 2727752"/>
              <a:gd name="connsiteY11" fmla="*/ 706 h 2657003"/>
              <a:gd name="connsiteX12" fmla="*/ 1949516 w 2727752"/>
              <a:gd name="connsiteY12" fmla="*/ 631677 h 2657003"/>
              <a:gd name="connsiteX13" fmla="*/ 1727807 w 2727752"/>
              <a:gd name="connsiteY13" fmla="*/ 697989 h 2657003"/>
              <a:gd name="connsiteX14" fmla="*/ 1727807 w 2727752"/>
              <a:gd name="connsiteY14" fmla="*/ 1737358 h 2657003"/>
              <a:gd name="connsiteX15" fmla="*/ 1727253 w 2727752"/>
              <a:gd name="connsiteY15" fmla="*/ 1737522 h 2657003"/>
              <a:gd name="connsiteX16" fmla="*/ 2726923 w 2727752"/>
              <a:gd name="connsiteY16" fmla="*/ 2034268 h 2657003"/>
              <a:gd name="connsiteX17" fmla="*/ 2727752 w 2727752"/>
              <a:gd name="connsiteY17" fmla="*/ 2034022 h 2657003"/>
              <a:gd name="connsiteX18" fmla="*/ 2727752 w 2727752"/>
              <a:gd name="connsiteY18" fmla="*/ 2285573 h 2657003"/>
              <a:gd name="connsiteX19" fmla="*/ 1475895 w 2727752"/>
              <a:gd name="connsiteY19" fmla="*/ 2657003 h 2657003"/>
              <a:gd name="connsiteX20" fmla="*/ 1475895 w 2727752"/>
              <a:gd name="connsiteY20" fmla="*/ 2405436 h 2657003"/>
              <a:gd name="connsiteX21" fmla="*/ 1475894 w 2727752"/>
              <a:gd name="connsiteY21" fmla="*/ 2405436 h 2657003"/>
              <a:gd name="connsiteX22" fmla="*/ 1475894 w 2727752"/>
              <a:gd name="connsiteY22" fmla="*/ 2657003 h 2657003"/>
              <a:gd name="connsiteX23" fmla="*/ 224037 w 2727752"/>
              <a:gd name="connsiteY23" fmla="*/ 2285803 h 2657003"/>
              <a:gd name="connsiteX24" fmla="*/ 224037 w 2727752"/>
              <a:gd name="connsiteY24" fmla="*/ 1137874 h 2657003"/>
              <a:gd name="connsiteX25" fmla="*/ 0 w 2727752"/>
              <a:gd name="connsiteY25" fmla="*/ 1137874 h 2657003"/>
              <a:gd name="connsiteX26" fmla="*/ 846075 w 2727752"/>
              <a:gd name="connsiteY26" fmla="*/ 0 h 2657003"/>
              <a:gd name="connsiteX0" fmla="*/ 474242 w 2727752"/>
              <a:gd name="connsiteY0" fmla="*/ 1071297 h 2657003"/>
              <a:gd name="connsiteX1" fmla="*/ 252448 w 2727752"/>
              <a:gd name="connsiteY1" fmla="*/ 1137341 h 2657003"/>
              <a:gd name="connsiteX2" fmla="*/ 253013 w 2727752"/>
              <a:gd name="connsiteY2" fmla="*/ 1137341 h 2657003"/>
              <a:gd name="connsiteX3" fmla="*/ 474242 w 2727752"/>
              <a:gd name="connsiteY3" fmla="*/ 1071427 h 2657003"/>
              <a:gd name="connsiteX4" fmla="*/ 474242 w 2727752"/>
              <a:gd name="connsiteY4" fmla="*/ 1071297 h 2657003"/>
              <a:gd name="connsiteX5" fmla="*/ 846075 w 2727752"/>
              <a:gd name="connsiteY5" fmla="*/ 0 h 2657003"/>
              <a:gd name="connsiteX6" fmla="*/ 1097092 w 2727752"/>
              <a:gd name="connsiteY6" fmla="*/ 0 h 2657003"/>
              <a:gd name="connsiteX7" fmla="*/ 1098569 w 2727752"/>
              <a:gd name="connsiteY7" fmla="*/ 0 h 2657003"/>
              <a:gd name="connsiteX8" fmla="*/ 1098044 w 2727752"/>
              <a:gd name="connsiteY8" fmla="*/ 706 h 2657003"/>
              <a:gd name="connsiteX9" fmla="*/ 1949516 w 2727752"/>
              <a:gd name="connsiteY9" fmla="*/ 631677 h 2657003"/>
              <a:gd name="connsiteX10" fmla="*/ 1727807 w 2727752"/>
              <a:gd name="connsiteY10" fmla="*/ 697989 h 2657003"/>
              <a:gd name="connsiteX11" fmla="*/ 1727807 w 2727752"/>
              <a:gd name="connsiteY11" fmla="*/ 1737358 h 2657003"/>
              <a:gd name="connsiteX12" fmla="*/ 1727253 w 2727752"/>
              <a:gd name="connsiteY12" fmla="*/ 1737522 h 2657003"/>
              <a:gd name="connsiteX13" fmla="*/ 2726923 w 2727752"/>
              <a:gd name="connsiteY13" fmla="*/ 2034268 h 2657003"/>
              <a:gd name="connsiteX14" fmla="*/ 2727752 w 2727752"/>
              <a:gd name="connsiteY14" fmla="*/ 2034022 h 2657003"/>
              <a:gd name="connsiteX15" fmla="*/ 2727752 w 2727752"/>
              <a:gd name="connsiteY15" fmla="*/ 2285573 h 2657003"/>
              <a:gd name="connsiteX16" fmla="*/ 1475895 w 2727752"/>
              <a:gd name="connsiteY16" fmla="*/ 2657003 h 2657003"/>
              <a:gd name="connsiteX17" fmla="*/ 1475895 w 2727752"/>
              <a:gd name="connsiteY17" fmla="*/ 2405436 h 2657003"/>
              <a:gd name="connsiteX18" fmla="*/ 1475894 w 2727752"/>
              <a:gd name="connsiteY18" fmla="*/ 2405436 h 2657003"/>
              <a:gd name="connsiteX19" fmla="*/ 1475894 w 2727752"/>
              <a:gd name="connsiteY19" fmla="*/ 2657003 h 2657003"/>
              <a:gd name="connsiteX20" fmla="*/ 224037 w 2727752"/>
              <a:gd name="connsiteY20" fmla="*/ 2285803 h 2657003"/>
              <a:gd name="connsiteX21" fmla="*/ 224037 w 2727752"/>
              <a:gd name="connsiteY21" fmla="*/ 1137874 h 2657003"/>
              <a:gd name="connsiteX22" fmla="*/ 0 w 2727752"/>
              <a:gd name="connsiteY22" fmla="*/ 1137874 h 2657003"/>
              <a:gd name="connsiteX23" fmla="*/ 846075 w 2727752"/>
              <a:gd name="connsiteY23" fmla="*/ 0 h 2657003"/>
              <a:gd name="connsiteX0" fmla="*/ 474242 w 2727752"/>
              <a:gd name="connsiteY0" fmla="*/ 1071427 h 2657003"/>
              <a:gd name="connsiteX1" fmla="*/ 252448 w 2727752"/>
              <a:gd name="connsiteY1" fmla="*/ 1137341 h 2657003"/>
              <a:gd name="connsiteX2" fmla="*/ 253013 w 2727752"/>
              <a:gd name="connsiteY2" fmla="*/ 1137341 h 2657003"/>
              <a:gd name="connsiteX3" fmla="*/ 474242 w 2727752"/>
              <a:gd name="connsiteY3" fmla="*/ 1071427 h 2657003"/>
              <a:gd name="connsiteX4" fmla="*/ 846075 w 2727752"/>
              <a:gd name="connsiteY4" fmla="*/ 0 h 2657003"/>
              <a:gd name="connsiteX5" fmla="*/ 1097092 w 2727752"/>
              <a:gd name="connsiteY5" fmla="*/ 0 h 2657003"/>
              <a:gd name="connsiteX6" fmla="*/ 1098569 w 2727752"/>
              <a:gd name="connsiteY6" fmla="*/ 0 h 2657003"/>
              <a:gd name="connsiteX7" fmla="*/ 1098044 w 2727752"/>
              <a:gd name="connsiteY7" fmla="*/ 706 h 2657003"/>
              <a:gd name="connsiteX8" fmla="*/ 1949516 w 2727752"/>
              <a:gd name="connsiteY8" fmla="*/ 631677 h 2657003"/>
              <a:gd name="connsiteX9" fmla="*/ 1727807 w 2727752"/>
              <a:gd name="connsiteY9" fmla="*/ 697989 h 2657003"/>
              <a:gd name="connsiteX10" fmla="*/ 1727807 w 2727752"/>
              <a:gd name="connsiteY10" fmla="*/ 1737358 h 2657003"/>
              <a:gd name="connsiteX11" fmla="*/ 1727253 w 2727752"/>
              <a:gd name="connsiteY11" fmla="*/ 1737522 h 2657003"/>
              <a:gd name="connsiteX12" fmla="*/ 2726923 w 2727752"/>
              <a:gd name="connsiteY12" fmla="*/ 2034268 h 2657003"/>
              <a:gd name="connsiteX13" fmla="*/ 2727752 w 2727752"/>
              <a:gd name="connsiteY13" fmla="*/ 2034022 h 2657003"/>
              <a:gd name="connsiteX14" fmla="*/ 2727752 w 2727752"/>
              <a:gd name="connsiteY14" fmla="*/ 2285573 h 2657003"/>
              <a:gd name="connsiteX15" fmla="*/ 1475895 w 2727752"/>
              <a:gd name="connsiteY15" fmla="*/ 2657003 h 2657003"/>
              <a:gd name="connsiteX16" fmla="*/ 1475895 w 2727752"/>
              <a:gd name="connsiteY16" fmla="*/ 2405436 h 2657003"/>
              <a:gd name="connsiteX17" fmla="*/ 1475894 w 2727752"/>
              <a:gd name="connsiteY17" fmla="*/ 2405436 h 2657003"/>
              <a:gd name="connsiteX18" fmla="*/ 1475894 w 2727752"/>
              <a:gd name="connsiteY18" fmla="*/ 2657003 h 2657003"/>
              <a:gd name="connsiteX19" fmla="*/ 224037 w 2727752"/>
              <a:gd name="connsiteY19" fmla="*/ 2285803 h 2657003"/>
              <a:gd name="connsiteX20" fmla="*/ 224037 w 2727752"/>
              <a:gd name="connsiteY20" fmla="*/ 1137874 h 2657003"/>
              <a:gd name="connsiteX21" fmla="*/ 0 w 2727752"/>
              <a:gd name="connsiteY21" fmla="*/ 1137874 h 2657003"/>
              <a:gd name="connsiteX22" fmla="*/ 846075 w 2727752"/>
              <a:gd name="connsiteY22" fmla="*/ 0 h 2657003"/>
              <a:gd name="connsiteX0" fmla="*/ 253013 w 2727752"/>
              <a:gd name="connsiteY0" fmla="*/ 1137341 h 2657003"/>
              <a:gd name="connsiteX1" fmla="*/ 252448 w 2727752"/>
              <a:gd name="connsiteY1" fmla="*/ 1137341 h 2657003"/>
              <a:gd name="connsiteX2" fmla="*/ 253013 w 2727752"/>
              <a:gd name="connsiteY2" fmla="*/ 1137341 h 2657003"/>
              <a:gd name="connsiteX3" fmla="*/ 846075 w 2727752"/>
              <a:gd name="connsiteY3" fmla="*/ 0 h 2657003"/>
              <a:gd name="connsiteX4" fmla="*/ 1097092 w 2727752"/>
              <a:gd name="connsiteY4" fmla="*/ 0 h 2657003"/>
              <a:gd name="connsiteX5" fmla="*/ 1098569 w 2727752"/>
              <a:gd name="connsiteY5" fmla="*/ 0 h 2657003"/>
              <a:gd name="connsiteX6" fmla="*/ 1098044 w 2727752"/>
              <a:gd name="connsiteY6" fmla="*/ 706 h 2657003"/>
              <a:gd name="connsiteX7" fmla="*/ 1949516 w 2727752"/>
              <a:gd name="connsiteY7" fmla="*/ 631677 h 2657003"/>
              <a:gd name="connsiteX8" fmla="*/ 1727807 w 2727752"/>
              <a:gd name="connsiteY8" fmla="*/ 697989 h 2657003"/>
              <a:gd name="connsiteX9" fmla="*/ 1727807 w 2727752"/>
              <a:gd name="connsiteY9" fmla="*/ 1737358 h 2657003"/>
              <a:gd name="connsiteX10" fmla="*/ 1727253 w 2727752"/>
              <a:gd name="connsiteY10" fmla="*/ 1737522 h 2657003"/>
              <a:gd name="connsiteX11" fmla="*/ 2726923 w 2727752"/>
              <a:gd name="connsiteY11" fmla="*/ 2034268 h 2657003"/>
              <a:gd name="connsiteX12" fmla="*/ 2727752 w 2727752"/>
              <a:gd name="connsiteY12" fmla="*/ 2034022 h 2657003"/>
              <a:gd name="connsiteX13" fmla="*/ 2727752 w 2727752"/>
              <a:gd name="connsiteY13" fmla="*/ 2285573 h 2657003"/>
              <a:gd name="connsiteX14" fmla="*/ 1475895 w 2727752"/>
              <a:gd name="connsiteY14" fmla="*/ 2657003 h 2657003"/>
              <a:gd name="connsiteX15" fmla="*/ 1475895 w 2727752"/>
              <a:gd name="connsiteY15" fmla="*/ 2405436 h 2657003"/>
              <a:gd name="connsiteX16" fmla="*/ 1475894 w 2727752"/>
              <a:gd name="connsiteY16" fmla="*/ 2405436 h 2657003"/>
              <a:gd name="connsiteX17" fmla="*/ 1475894 w 2727752"/>
              <a:gd name="connsiteY17" fmla="*/ 2657003 h 2657003"/>
              <a:gd name="connsiteX18" fmla="*/ 224037 w 2727752"/>
              <a:gd name="connsiteY18" fmla="*/ 2285803 h 2657003"/>
              <a:gd name="connsiteX19" fmla="*/ 224037 w 2727752"/>
              <a:gd name="connsiteY19" fmla="*/ 1137874 h 2657003"/>
              <a:gd name="connsiteX20" fmla="*/ 0 w 2727752"/>
              <a:gd name="connsiteY20" fmla="*/ 1137874 h 2657003"/>
              <a:gd name="connsiteX21" fmla="*/ 846075 w 2727752"/>
              <a:gd name="connsiteY21" fmla="*/ 0 h 2657003"/>
              <a:gd name="connsiteX0" fmla="*/ 253013 w 2727752"/>
              <a:gd name="connsiteY0" fmla="*/ 1137341 h 2657003"/>
              <a:gd name="connsiteX1" fmla="*/ 252448 w 2727752"/>
              <a:gd name="connsiteY1" fmla="*/ 1137341 h 2657003"/>
              <a:gd name="connsiteX2" fmla="*/ 253013 w 2727752"/>
              <a:gd name="connsiteY2" fmla="*/ 1137341 h 2657003"/>
              <a:gd name="connsiteX3" fmla="*/ 846075 w 2727752"/>
              <a:gd name="connsiteY3" fmla="*/ 0 h 2657003"/>
              <a:gd name="connsiteX4" fmla="*/ 1097092 w 2727752"/>
              <a:gd name="connsiteY4" fmla="*/ 0 h 2657003"/>
              <a:gd name="connsiteX5" fmla="*/ 1098569 w 2727752"/>
              <a:gd name="connsiteY5" fmla="*/ 0 h 2657003"/>
              <a:gd name="connsiteX6" fmla="*/ 1098044 w 2727752"/>
              <a:gd name="connsiteY6" fmla="*/ 706 h 2657003"/>
              <a:gd name="connsiteX7" fmla="*/ 1949516 w 2727752"/>
              <a:gd name="connsiteY7" fmla="*/ 631677 h 2657003"/>
              <a:gd name="connsiteX8" fmla="*/ 1727807 w 2727752"/>
              <a:gd name="connsiteY8" fmla="*/ 697989 h 2657003"/>
              <a:gd name="connsiteX9" fmla="*/ 1727807 w 2727752"/>
              <a:gd name="connsiteY9" fmla="*/ 1737358 h 2657003"/>
              <a:gd name="connsiteX10" fmla="*/ 1727253 w 2727752"/>
              <a:gd name="connsiteY10" fmla="*/ 1737522 h 2657003"/>
              <a:gd name="connsiteX11" fmla="*/ 2726923 w 2727752"/>
              <a:gd name="connsiteY11" fmla="*/ 2034268 h 2657003"/>
              <a:gd name="connsiteX12" fmla="*/ 2727752 w 2727752"/>
              <a:gd name="connsiteY12" fmla="*/ 2034022 h 2657003"/>
              <a:gd name="connsiteX13" fmla="*/ 2727752 w 2727752"/>
              <a:gd name="connsiteY13" fmla="*/ 2285573 h 2657003"/>
              <a:gd name="connsiteX14" fmla="*/ 1475895 w 2727752"/>
              <a:gd name="connsiteY14" fmla="*/ 2657003 h 2657003"/>
              <a:gd name="connsiteX15" fmla="*/ 1475895 w 2727752"/>
              <a:gd name="connsiteY15" fmla="*/ 2405436 h 2657003"/>
              <a:gd name="connsiteX16" fmla="*/ 1475894 w 2727752"/>
              <a:gd name="connsiteY16" fmla="*/ 2657003 h 2657003"/>
              <a:gd name="connsiteX17" fmla="*/ 224037 w 2727752"/>
              <a:gd name="connsiteY17" fmla="*/ 2285803 h 2657003"/>
              <a:gd name="connsiteX18" fmla="*/ 224037 w 2727752"/>
              <a:gd name="connsiteY18" fmla="*/ 1137874 h 2657003"/>
              <a:gd name="connsiteX19" fmla="*/ 0 w 2727752"/>
              <a:gd name="connsiteY19" fmla="*/ 1137874 h 2657003"/>
              <a:gd name="connsiteX20" fmla="*/ 846075 w 2727752"/>
              <a:gd name="connsiteY20" fmla="*/ 0 h 2657003"/>
              <a:gd name="connsiteX0" fmla="*/ 253013 w 2727752"/>
              <a:gd name="connsiteY0" fmla="*/ 1137341 h 2657003"/>
              <a:gd name="connsiteX1" fmla="*/ 252448 w 2727752"/>
              <a:gd name="connsiteY1" fmla="*/ 1137341 h 2657003"/>
              <a:gd name="connsiteX2" fmla="*/ 253013 w 2727752"/>
              <a:gd name="connsiteY2" fmla="*/ 1137341 h 2657003"/>
              <a:gd name="connsiteX3" fmla="*/ 846075 w 2727752"/>
              <a:gd name="connsiteY3" fmla="*/ 0 h 2657003"/>
              <a:gd name="connsiteX4" fmla="*/ 1097092 w 2727752"/>
              <a:gd name="connsiteY4" fmla="*/ 0 h 2657003"/>
              <a:gd name="connsiteX5" fmla="*/ 1098569 w 2727752"/>
              <a:gd name="connsiteY5" fmla="*/ 0 h 2657003"/>
              <a:gd name="connsiteX6" fmla="*/ 1098044 w 2727752"/>
              <a:gd name="connsiteY6" fmla="*/ 706 h 2657003"/>
              <a:gd name="connsiteX7" fmla="*/ 1949516 w 2727752"/>
              <a:gd name="connsiteY7" fmla="*/ 631677 h 2657003"/>
              <a:gd name="connsiteX8" fmla="*/ 1727807 w 2727752"/>
              <a:gd name="connsiteY8" fmla="*/ 697989 h 2657003"/>
              <a:gd name="connsiteX9" fmla="*/ 1727807 w 2727752"/>
              <a:gd name="connsiteY9" fmla="*/ 1737358 h 2657003"/>
              <a:gd name="connsiteX10" fmla="*/ 1727253 w 2727752"/>
              <a:gd name="connsiteY10" fmla="*/ 1737522 h 2657003"/>
              <a:gd name="connsiteX11" fmla="*/ 2726923 w 2727752"/>
              <a:gd name="connsiteY11" fmla="*/ 2034268 h 2657003"/>
              <a:gd name="connsiteX12" fmla="*/ 2727752 w 2727752"/>
              <a:gd name="connsiteY12" fmla="*/ 2034022 h 2657003"/>
              <a:gd name="connsiteX13" fmla="*/ 2727752 w 2727752"/>
              <a:gd name="connsiteY13" fmla="*/ 2285573 h 2657003"/>
              <a:gd name="connsiteX14" fmla="*/ 1475895 w 2727752"/>
              <a:gd name="connsiteY14" fmla="*/ 2657003 h 2657003"/>
              <a:gd name="connsiteX15" fmla="*/ 1475894 w 2727752"/>
              <a:gd name="connsiteY15" fmla="*/ 2657003 h 2657003"/>
              <a:gd name="connsiteX16" fmla="*/ 224037 w 2727752"/>
              <a:gd name="connsiteY16" fmla="*/ 2285803 h 2657003"/>
              <a:gd name="connsiteX17" fmla="*/ 224037 w 2727752"/>
              <a:gd name="connsiteY17" fmla="*/ 1137874 h 2657003"/>
              <a:gd name="connsiteX18" fmla="*/ 0 w 2727752"/>
              <a:gd name="connsiteY18" fmla="*/ 1137874 h 2657003"/>
              <a:gd name="connsiteX19" fmla="*/ 846075 w 2727752"/>
              <a:gd name="connsiteY19" fmla="*/ 0 h 265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27752" h="2657003">
                <a:moveTo>
                  <a:pt x="253013" y="1137341"/>
                </a:moveTo>
                <a:lnTo>
                  <a:pt x="252448" y="1137341"/>
                </a:lnTo>
                <a:lnTo>
                  <a:pt x="253013" y="1137341"/>
                </a:lnTo>
                <a:close/>
                <a:moveTo>
                  <a:pt x="846075" y="0"/>
                </a:moveTo>
                <a:lnTo>
                  <a:pt x="1097092" y="0"/>
                </a:lnTo>
                <a:lnTo>
                  <a:pt x="1098569" y="0"/>
                </a:lnTo>
                <a:lnTo>
                  <a:pt x="1098044" y="706"/>
                </a:lnTo>
                <a:lnTo>
                  <a:pt x="1949516" y="631677"/>
                </a:lnTo>
                <a:lnTo>
                  <a:pt x="1727807" y="697989"/>
                </a:lnTo>
                <a:lnTo>
                  <a:pt x="1727807" y="1737358"/>
                </a:lnTo>
                <a:lnTo>
                  <a:pt x="1727253" y="1737522"/>
                </a:lnTo>
                <a:lnTo>
                  <a:pt x="2726923" y="2034268"/>
                </a:lnTo>
                <a:lnTo>
                  <a:pt x="2727752" y="2034022"/>
                </a:lnTo>
                <a:lnTo>
                  <a:pt x="2727752" y="2285573"/>
                </a:lnTo>
                <a:lnTo>
                  <a:pt x="1475895" y="2657003"/>
                </a:lnTo>
                <a:lnTo>
                  <a:pt x="1475894" y="2657003"/>
                </a:lnTo>
                <a:lnTo>
                  <a:pt x="224037" y="2285803"/>
                </a:lnTo>
                <a:lnTo>
                  <a:pt x="224037" y="1137874"/>
                </a:lnTo>
                <a:lnTo>
                  <a:pt x="0" y="1137874"/>
                </a:lnTo>
                <a:lnTo>
                  <a:pt x="84607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20" name="Group 5">
            <a:extLst>
              <a:ext uri="{FF2B5EF4-FFF2-40B4-BE49-F238E27FC236}">
                <a16:creationId xmlns:a16="http://schemas.microsoft.com/office/drawing/2014/main" id="{5CE2F018-F47F-494E-926C-2917620B13B1}"/>
              </a:ext>
            </a:extLst>
          </p:cNvPr>
          <p:cNvGrpSpPr/>
          <p:nvPr/>
        </p:nvGrpSpPr>
        <p:grpSpPr>
          <a:xfrm>
            <a:off x="6912593" y="3770647"/>
            <a:ext cx="2295135" cy="1857539"/>
            <a:chOff x="3730836" y="1679575"/>
            <a:chExt cx="2727752" cy="2657003"/>
          </a:xfrm>
        </p:grpSpPr>
        <p:sp>
          <p:nvSpPr>
            <p:cNvPr id="36" name="Freeform 139">
              <a:extLst>
                <a:ext uri="{FF2B5EF4-FFF2-40B4-BE49-F238E27FC236}">
                  <a16:creationId xmlns:a16="http://schemas.microsoft.com/office/drawing/2014/main" id="{8F3103FA-0703-49FD-9B99-83A0C1728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836" y="1679575"/>
              <a:ext cx="1098569" cy="1137874"/>
            </a:xfrm>
            <a:custGeom>
              <a:avLst/>
              <a:gdLst>
                <a:gd name="T0" fmla="*/ 512 w 2232"/>
                <a:gd name="T1" fmla="*/ 2316 h 2316"/>
                <a:gd name="T2" fmla="*/ 0 w 2232"/>
                <a:gd name="T3" fmla="*/ 2316 h 2316"/>
                <a:gd name="T4" fmla="*/ 1719 w 2232"/>
                <a:gd name="T5" fmla="*/ 0 h 2316"/>
                <a:gd name="T6" fmla="*/ 2232 w 2232"/>
                <a:gd name="T7" fmla="*/ 0 h 2316"/>
                <a:gd name="T8" fmla="*/ 512 w 2232"/>
                <a:gd name="T9" fmla="*/ 2316 h 2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2" h="2316">
                  <a:moveTo>
                    <a:pt x="512" y="2316"/>
                  </a:moveTo>
                  <a:lnTo>
                    <a:pt x="0" y="2316"/>
                  </a:lnTo>
                  <a:lnTo>
                    <a:pt x="1719" y="0"/>
                  </a:lnTo>
                  <a:lnTo>
                    <a:pt x="2232" y="0"/>
                  </a:lnTo>
                  <a:lnTo>
                    <a:pt x="512" y="231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p3d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37" name="Freeform 140">
              <a:extLst>
                <a:ext uri="{FF2B5EF4-FFF2-40B4-BE49-F238E27FC236}">
                  <a16:creationId xmlns:a16="http://schemas.microsoft.com/office/drawing/2014/main" id="{6F924E31-C30E-4739-9157-2F697BDEC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424" y="3416846"/>
              <a:ext cx="2252163" cy="668181"/>
            </a:xfrm>
            <a:custGeom>
              <a:avLst/>
              <a:gdLst>
                <a:gd name="T0" fmla="*/ 4586 w 4586"/>
                <a:gd name="T1" fmla="*/ 605 h 1360"/>
                <a:gd name="T2" fmla="*/ 2037 w 4586"/>
                <a:gd name="T3" fmla="*/ 1360 h 1360"/>
                <a:gd name="T4" fmla="*/ 2037 w 4586"/>
                <a:gd name="T5" fmla="*/ 1360 h 1360"/>
                <a:gd name="T6" fmla="*/ 0 w 4586"/>
                <a:gd name="T7" fmla="*/ 757 h 1360"/>
                <a:gd name="T8" fmla="*/ 0 w 4586"/>
                <a:gd name="T9" fmla="*/ 755 h 1360"/>
                <a:gd name="T10" fmla="*/ 2547 w 4586"/>
                <a:gd name="T11" fmla="*/ 0 h 1360"/>
                <a:gd name="T12" fmla="*/ 4586 w 4586"/>
                <a:gd name="T13" fmla="*/ 605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6" h="1360">
                  <a:moveTo>
                    <a:pt x="4586" y="605"/>
                  </a:moveTo>
                  <a:lnTo>
                    <a:pt x="2037" y="1360"/>
                  </a:lnTo>
                  <a:lnTo>
                    <a:pt x="2037" y="1360"/>
                  </a:lnTo>
                  <a:lnTo>
                    <a:pt x="0" y="757"/>
                  </a:lnTo>
                  <a:lnTo>
                    <a:pt x="0" y="755"/>
                  </a:lnTo>
                  <a:lnTo>
                    <a:pt x="2547" y="0"/>
                  </a:lnTo>
                  <a:lnTo>
                    <a:pt x="4586" y="60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sp3d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39" name="Freeform 141">
              <a:extLst>
                <a:ext uri="{FF2B5EF4-FFF2-40B4-BE49-F238E27FC236}">
                  <a16:creationId xmlns:a16="http://schemas.microsoft.com/office/drawing/2014/main" id="{B4AD11AF-7F90-4278-A4FE-A35B2BADE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424" y="3640883"/>
              <a:ext cx="0" cy="147393"/>
            </a:xfrm>
            <a:custGeom>
              <a:avLst/>
              <a:gdLst>
                <a:gd name="T0" fmla="*/ 302 h 302"/>
                <a:gd name="T1" fmla="*/ 0 h 302"/>
                <a:gd name="T2" fmla="*/ 302 h 30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02">
                  <a:moveTo>
                    <a:pt x="0" y="302"/>
                  </a:move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7043"/>
            </a:solidFill>
            <a:ln>
              <a:noFill/>
            </a:ln>
            <a:sp3d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40" name="Freeform 142">
              <a:extLst>
                <a:ext uri="{FF2B5EF4-FFF2-40B4-BE49-F238E27FC236}">
                  <a16:creationId xmlns:a16="http://schemas.microsoft.com/office/drawing/2014/main" id="{E37E5F8E-9C8F-414A-B68F-5710F2FD2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2386" y="1679575"/>
              <a:ext cx="1697966" cy="2108701"/>
            </a:xfrm>
            <a:custGeom>
              <a:avLst/>
              <a:gdLst>
                <a:gd name="T0" fmla="*/ 0 w 3454"/>
                <a:gd name="T1" fmla="*/ 2316 h 4293"/>
                <a:gd name="T2" fmla="*/ 1720 w 3454"/>
                <a:gd name="T3" fmla="*/ 0 h 4293"/>
                <a:gd name="T4" fmla="*/ 3454 w 3454"/>
                <a:gd name="T5" fmla="*/ 1286 h 4293"/>
                <a:gd name="T6" fmla="*/ 3003 w 3454"/>
                <a:gd name="T7" fmla="*/ 1421 h 4293"/>
                <a:gd name="T8" fmla="*/ 3003 w 3454"/>
                <a:gd name="T9" fmla="*/ 3537 h 4293"/>
                <a:gd name="T10" fmla="*/ 453 w 3454"/>
                <a:gd name="T11" fmla="*/ 4293 h 4293"/>
                <a:gd name="T12" fmla="*/ 453 w 3454"/>
                <a:gd name="T13" fmla="*/ 2181 h 4293"/>
                <a:gd name="T14" fmla="*/ 0 w 3454"/>
                <a:gd name="T15" fmla="*/ 2316 h 4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54" h="4293">
                  <a:moveTo>
                    <a:pt x="0" y="2316"/>
                  </a:moveTo>
                  <a:lnTo>
                    <a:pt x="1720" y="0"/>
                  </a:lnTo>
                  <a:lnTo>
                    <a:pt x="3454" y="1286"/>
                  </a:lnTo>
                  <a:lnTo>
                    <a:pt x="3003" y="1421"/>
                  </a:lnTo>
                  <a:lnTo>
                    <a:pt x="3003" y="3537"/>
                  </a:lnTo>
                  <a:lnTo>
                    <a:pt x="453" y="4293"/>
                  </a:lnTo>
                  <a:lnTo>
                    <a:pt x="453" y="2181"/>
                  </a:lnTo>
                  <a:lnTo>
                    <a:pt x="0" y="23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sp3d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42" name="Freeform 143">
              <a:extLst>
                <a:ext uri="{FF2B5EF4-FFF2-40B4-BE49-F238E27FC236}">
                  <a16:creationId xmlns:a16="http://schemas.microsoft.com/office/drawing/2014/main" id="{1137C727-D977-44F0-B8CC-B4222EA32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873" y="2750630"/>
              <a:ext cx="1251857" cy="1585948"/>
            </a:xfrm>
            <a:custGeom>
              <a:avLst/>
              <a:gdLst>
                <a:gd name="T0" fmla="*/ 0 w 2549"/>
                <a:gd name="T1" fmla="*/ 135 h 3230"/>
                <a:gd name="T2" fmla="*/ 59 w 2549"/>
                <a:gd name="T3" fmla="*/ 135 h 3230"/>
                <a:gd name="T4" fmla="*/ 512 w 2549"/>
                <a:gd name="T5" fmla="*/ 0 h 3230"/>
                <a:gd name="T6" fmla="*/ 512 w 2549"/>
                <a:gd name="T7" fmla="*/ 2114 h 3230"/>
                <a:gd name="T8" fmla="*/ 2549 w 2549"/>
                <a:gd name="T9" fmla="*/ 2717 h 3230"/>
                <a:gd name="T10" fmla="*/ 2549 w 2549"/>
                <a:gd name="T11" fmla="*/ 3230 h 3230"/>
                <a:gd name="T12" fmla="*/ 0 w 2549"/>
                <a:gd name="T13" fmla="*/ 2474 h 3230"/>
                <a:gd name="T14" fmla="*/ 0 w 2549"/>
                <a:gd name="T15" fmla="*/ 135 h 3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9" h="3230">
                  <a:moveTo>
                    <a:pt x="0" y="135"/>
                  </a:moveTo>
                  <a:lnTo>
                    <a:pt x="59" y="135"/>
                  </a:lnTo>
                  <a:lnTo>
                    <a:pt x="512" y="0"/>
                  </a:lnTo>
                  <a:lnTo>
                    <a:pt x="512" y="2114"/>
                  </a:lnTo>
                  <a:lnTo>
                    <a:pt x="2549" y="2717"/>
                  </a:lnTo>
                  <a:lnTo>
                    <a:pt x="2549" y="3230"/>
                  </a:lnTo>
                  <a:lnTo>
                    <a:pt x="0" y="2474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p3d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43" name="Freeform 145">
              <a:extLst>
                <a:ext uri="{FF2B5EF4-FFF2-40B4-BE49-F238E27FC236}">
                  <a16:creationId xmlns:a16="http://schemas.microsoft.com/office/drawing/2014/main" id="{4A36F7BF-DB0B-4FF7-84B1-F2421D88C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731" y="3713597"/>
              <a:ext cx="1251857" cy="622981"/>
            </a:xfrm>
            <a:custGeom>
              <a:avLst/>
              <a:gdLst>
                <a:gd name="T0" fmla="*/ 0 w 2549"/>
                <a:gd name="T1" fmla="*/ 755 h 1268"/>
                <a:gd name="T2" fmla="*/ 2549 w 2549"/>
                <a:gd name="T3" fmla="*/ 0 h 1268"/>
                <a:gd name="T4" fmla="*/ 2549 w 2549"/>
                <a:gd name="T5" fmla="*/ 512 h 1268"/>
                <a:gd name="T6" fmla="*/ 0 w 2549"/>
                <a:gd name="T7" fmla="*/ 1268 h 1268"/>
                <a:gd name="T8" fmla="*/ 0 w 2549"/>
                <a:gd name="T9" fmla="*/ 755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9" h="1268">
                  <a:moveTo>
                    <a:pt x="0" y="755"/>
                  </a:moveTo>
                  <a:lnTo>
                    <a:pt x="2549" y="0"/>
                  </a:lnTo>
                  <a:lnTo>
                    <a:pt x="2549" y="512"/>
                  </a:lnTo>
                  <a:lnTo>
                    <a:pt x="0" y="1268"/>
                  </a:lnTo>
                  <a:lnTo>
                    <a:pt x="0" y="75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sp3d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sp>
        <p:nvSpPr>
          <p:cNvPr id="26" name="Rectangle 40">
            <a:extLst>
              <a:ext uri="{FF2B5EF4-FFF2-40B4-BE49-F238E27FC236}">
                <a16:creationId xmlns:a16="http://schemas.microsoft.com/office/drawing/2014/main" id="{BE38CEB6-88F9-4BFE-93CE-75980FC98026}"/>
              </a:ext>
            </a:extLst>
          </p:cNvPr>
          <p:cNvSpPr/>
          <p:nvPr/>
        </p:nvSpPr>
        <p:spPr>
          <a:xfrm>
            <a:off x="8447317" y="5138619"/>
            <a:ext cx="1273963" cy="927232"/>
          </a:xfrm>
          <a:prstGeom prst="rect">
            <a:avLst/>
          </a:prstGeom>
          <a:noFill/>
          <a:ln>
            <a:noFill/>
          </a:ln>
          <a:scene3d>
            <a:camera prst="isometricOffAxis1Top">
              <a:rot lat="19285750" lon="17520000" rev="4410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</a:t>
            </a:r>
            <a:endParaRPr lang="en-US" sz="7200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7" name="Rectangle 41">
            <a:extLst>
              <a:ext uri="{FF2B5EF4-FFF2-40B4-BE49-F238E27FC236}">
                <a16:creationId xmlns:a16="http://schemas.microsoft.com/office/drawing/2014/main" id="{C1896AE2-A23B-4D6D-B59F-204F13772E69}"/>
              </a:ext>
            </a:extLst>
          </p:cNvPr>
          <p:cNvSpPr/>
          <p:nvPr/>
        </p:nvSpPr>
        <p:spPr>
          <a:xfrm>
            <a:off x="7632426" y="4758100"/>
            <a:ext cx="1273963" cy="927232"/>
          </a:xfrm>
          <a:prstGeom prst="rect">
            <a:avLst/>
          </a:prstGeom>
          <a:noFill/>
          <a:ln>
            <a:noFill/>
          </a:ln>
          <a:scene3d>
            <a:camera prst="isometricOffAxis1Top">
              <a:rot lat="19285750" lon="17520000" rev="4410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01</a:t>
            </a:r>
            <a:endParaRPr lang="en-US" sz="7200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8" name="Shape 2777"/>
          <p:cNvSpPr/>
          <p:nvPr/>
        </p:nvSpPr>
        <p:spPr>
          <a:xfrm>
            <a:off x="7669769" y="4385278"/>
            <a:ext cx="424708" cy="485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20095"/>
                </a:moveTo>
                <a:lnTo>
                  <a:pt x="11298" y="14886"/>
                </a:lnTo>
                <a:lnTo>
                  <a:pt x="11293" y="14890"/>
                </a:lnTo>
                <a:cubicBezTo>
                  <a:pt x="11170" y="14791"/>
                  <a:pt x="10997" y="14727"/>
                  <a:pt x="10800" y="14727"/>
                </a:cubicBezTo>
                <a:cubicBezTo>
                  <a:pt x="10603" y="14727"/>
                  <a:pt x="10430" y="14791"/>
                  <a:pt x="10306" y="14890"/>
                </a:cubicBezTo>
                <a:lnTo>
                  <a:pt x="10302" y="14886"/>
                </a:lnTo>
                <a:lnTo>
                  <a:pt x="1350" y="20095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20095"/>
                  <a:pt x="20250" y="20095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72" y="21600"/>
                  <a:pt x="1045" y="21537"/>
                  <a:pt x="1169" y="21438"/>
                </a:cubicBezTo>
                <a:lnTo>
                  <a:pt x="1173" y="21441"/>
                </a:lnTo>
                <a:lnTo>
                  <a:pt x="10800" y="15839"/>
                </a:lnTo>
                <a:lnTo>
                  <a:pt x="20427" y="21441"/>
                </a:lnTo>
                <a:lnTo>
                  <a:pt x="20431" y="21438"/>
                </a:lnTo>
                <a:cubicBezTo>
                  <a:pt x="20555" y="21537"/>
                  <a:pt x="2072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7337" y="7850"/>
                </a:moveTo>
                <a:lnTo>
                  <a:pt x="9710" y="7850"/>
                </a:lnTo>
                <a:lnTo>
                  <a:pt x="10039" y="7213"/>
                </a:lnTo>
                <a:lnTo>
                  <a:pt x="10800" y="5738"/>
                </a:lnTo>
                <a:lnTo>
                  <a:pt x="11561" y="7213"/>
                </a:lnTo>
                <a:lnTo>
                  <a:pt x="11890" y="7850"/>
                </a:lnTo>
                <a:lnTo>
                  <a:pt x="14263" y="7850"/>
                </a:lnTo>
                <a:lnTo>
                  <a:pt x="13014" y="8550"/>
                </a:lnTo>
                <a:lnTo>
                  <a:pt x="12253" y="8976"/>
                </a:lnTo>
                <a:lnTo>
                  <a:pt x="12557" y="9638"/>
                </a:lnTo>
                <a:lnTo>
                  <a:pt x="13240" y="11130"/>
                </a:lnTo>
                <a:lnTo>
                  <a:pt x="11598" y="10254"/>
                </a:lnTo>
                <a:lnTo>
                  <a:pt x="10800" y="9828"/>
                </a:lnTo>
                <a:lnTo>
                  <a:pt x="10002" y="10254"/>
                </a:lnTo>
                <a:lnTo>
                  <a:pt x="8360" y="11130"/>
                </a:lnTo>
                <a:lnTo>
                  <a:pt x="9043" y="9638"/>
                </a:lnTo>
                <a:lnTo>
                  <a:pt x="9347" y="8976"/>
                </a:lnTo>
                <a:lnTo>
                  <a:pt x="8586" y="8550"/>
                </a:lnTo>
                <a:cubicBezTo>
                  <a:pt x="8586" y="8550"/>
                  <a:pt x="7337" y="7850"/>
                  <a:pt x="7337" y="7850"/>
                </a:cubicBezTo>
                <a:close/>
                <a:moveTo>
                  <a:pt x="5737" y="13745"/>
                </a:moveTo>
                <a:lnTo>
                  <a:pt x="10800" y="11045"/>
                </a:lnTo>
                <a:lnTo>
                  <a:pt x="15863" y="13745"/>
                </a:lnTo>
                <a:lnTo>
                  <a:pt x="13838" y="9328"/>
                </a:lnTo>
                <a:lnTo>
                  <a:pt x="18225" y="6868"/>
                </a:lnTo>
                <a:lnTo>
                  <a:pt x="12825" y="6868"/>
                </a:lnTo>
                <a:lnTo>
                  <a:pt x="10800" y="2945"/>
                </a:lnTo>
                <a:lnTo>
                  <a:pt x="8775" y="6868"/>
                </a:lnTo>
                <a:lnTo>
                  <a:pt x="3375" y="6868"/>
                </a:lnTo>
                <a:lnTo>
                  <a:pt x="7762" y="9328"/>
                </a:lnTo>
                <a:cubicBezTo>
                  <a:pt x="7762" y="9328"/>
                  <a:pt x="5737" y="13745"/>
                  <a:pt x="5737" y="1374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  <a:scene3d>
            <a:camera prst="isometricOffAxis1Right"/>
            <a:lightRig rig="threePt" dir="t"/>
          </a:scene3d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cxnSp>
        <p:nvCxnSpPr>
          <p:cNvPr id="18" name="Connector: Elbow 119">
            <a:extLst>
              <a:ext uri="{FF2B5EF4-FFF2-40B4-BE49-F238E27FC236}">
                <a16:creationId xmlns:a16="http://schemas.microsoft.com/office/drawing/2014/main" id="{9F865A5D-B2BE-4636-916F-B30079846968}"/>
              </a:ext>
            </a:extLst>
          </p:cNvPr>
          <p:cNvCxnSpPr>
            <a:cxnSpLocks/>
          </p:cNvCxnSpPr>
          <p:nvPr/>
        </p:nvCxnSpPr>
        <p:spPr>
          <a:xfrm rot="10800000" flipV="1">
            <a:off x="8678930" y="4508655"/>
            <a:ext cx="547153" cy="468214"/>
          </a:xfrm>
          <a:prstGeom prst="bentConnector2">
            <a:avLst/>
          </a:prstGeom>
          <a:ln w="12700">
            <a:solidFill>
              <a:schemeClr val="accent5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2">
            <a:extLst>
              <a:ext uri="{FF2B5EF4-FFF2-40B4-BE49-F238E27FC236}">
                <a16:creationId xmlns:a16="http://schemas.microsoft.com/office/drawing/2014/main" id="{469E6CBC-B67C-48AC-8A13-CB61B77A09FB}"/>
              </a:ext>
            </a:extLst>
          </p:cNvPr>
          <p:cNvSpPr/>
          <p:nvPr/>
        </p:nvSpPr>
        <p:spPr>
          <a:xfrm>
            <a:off x="9323280" y="4309200"/>
            <a:ext cx="3118967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Jiheon.k8s.com</a:t>
            </a:r>
            <a:endParaRPr lang="en-US" sz="1600" b="1" dirty="0">
              <a:solidFill>
                <a:schemeClr val="accent5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6792575" y="3496401"/>
            <a:ext cx="4755343" cy="256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8764574" y="3384983"/>
            <a:ext cx="2397184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accent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Jiheon.k8s.com </a:t>
            </a:r>
            <a:r>
              <a:rPr lang="ko-KR" altLang="en-US" b="1" dirty="0">
                <a:solidFill>
                  <a:schemeClr val="accent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쿼리</a:t>
            </a:r>
            <a:endParaRPr lang="en-US" altLang="ko-KR" b="1" dirty="0">
              <a:solidFill>
                <a:schemeClr val="accent5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52" name="Rectangle 42">
            <a:extLst>
              <a:ext uri="{FF2B5EF4-FFF2-40B4-BE49-F238E27FC236}">
                <a16:creationId xmlns:a16="http://schemas.microsoft.com/office/drawing/2014/main" id="{469E6CBC-B67C-48AC-8A13-CB61B77A09FB}"/>
              </a:ext>
            </a:extLst>
          </p:cNvPr>
          <p:cNvSpPr/>
          <p:nvPr/>
        </p:nvSpPr>
        <p:spPr>
          <a:xfrm>
            <a:off x="689579" y="3503773"/>
            <a:ext cx="5965468" cy="175432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atinLnBrk="1"/>
            <a:r>
              <a:rPr lang="ko-KR" altLang="en-US" b="1" dirty="0" smtClean="0">
                <a:solidFill>
                  <a:schemeClr val="accent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endParaRPr lang="en-US" altLang="ko-KR" b="1" dirty="0" smtClean="0">
              <a:solidFill>
                <a:schemeClr val="accent3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latinLnBrk="1"/>
            <a:r>
              <a:rPr lang="en-US" altLang="ko-KR" b="1" dirty="0" smtClean="0">
                <a:solidFill>
                  <a:schemeClr val="accent3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Pod Domain: </a:t>
            </a:r>
            <a:r>
              <a:rPr lang="ko-KR" altLang="en-US" b="1" dirty="0" err="1" smtClean="0">
                <a:solidFill>
                  <a:schemeClr val="accent3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파드</a:t>
            </a:r>
            <a:r>
              <a:rPr lang="en-US" altLang="ko-KR" b="1" dirty="0">
                <a:solidFill>
                  <a:schemeClr val="accent3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-</a:t>
            </a:r>
            <a:r>
              <a:rPr lang="en-US" altLang="ko-KR" b="1" dirty="0" err="1" smtClean="0">
                <a:solidFill>
                  <a:schemeClr val="accent3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ip.namespace</a:t>
            </a:r>
            <a:r>
              <a:rPr lang="en-US" altLang="ko-KR" b="1" dirty="0">
                <a:solidFill>
                  <a:schemeClr val="accent3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b="1" dirty="0" smtClean="0">
                <a:solidFill>
                  <a:schemeClr val="accent3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or</a:t>
            </a:r>
            <a:r>
              <a:rPr lang="ko-KR" altLang="en-US" b="1" dirty="0">
                <a:solidFill>
                  <a:schemeClr val="accent3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b="1" dirty="0" err="1" smtClean="0">
                <a:solidFill>
                  <a:schemeClr val="accent3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파드</a:t>
            </a:r>
            <a:r>
              <a:rPr lang="en-US" altLang="ko-KR" b="1" dirty="0" smtClean="0">
                <a:solidFill>
                  <a:schemeClr val="accent3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-</a:t>
            </a:r>
            <a:r>
              <a:rPr lang="en-US" altLang="ko-KR" b="1" dirty="0" err="1" smtClean="0">
                <a:solidFill>
                  <a:schemeClr val="accent3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ip</a:t>
            </a:r>
            <a:endParaRPr lang="en-US" altLang="ko-KR" b="1" dirty="0">
              <a:solidFill>
                <a:schemeClr val="accent3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latinLnBrk="1"/>
            <a:r>
              <a:rPr lang="en-US" altLang="ko-KR" b="1" dirty="0" smtClean="0">
                <a:solidFill>
                  <a:schemeClr val="accent3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Service Domain: </a:t>
            </a:r>
            <a:r>
              <a:rPr lang="ko-KR" altLang="en-US" b="1" dirty="0" err="1" smtClean="0">
                <a:solidFill>
                  <a:schemeClr val="accent3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서비스이름</a:t>
            </a:r>
            <a:r>
              <a:rPr lang="en-US" altLang="ko-KR" b="1" dirty="0" smtClean="0">
                <a:solidFill>
                  <a:schemeClr val="accent3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.namespace or </a:t>
            </a:r>
            <a:r>
              <a:rPr lang="ko-KR" altLang="en-US" b="1" dirty="0" smtClean="0">
                <a:solidFill>
                  <a:schemeClr val="accent3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서비스 이름</a:t>
            </a:r>
            <a:endParaRPr lang="en-US" altLang="ko-KR" b="1" dirty="0" smtClean="0">
              <a:solidFill>
                <a:schemeClr val="accent3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latinLnBrk="1"/>
            <a:endParaRPr lang="en-US" altLang="ko-KR" b="1" dirty="0">
              <a:solidFill>
                <a:schemeClr val="accent3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r>
              <a:rPr lang="en-US" altLang="ko-KR" b="1" dirty="0" smtClean="0">
                <a:solidFill>
                  <a:schemeClr val="accent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-&gt; </a:t>
            </a:r>
            <a:r>
              <a:rPr lang="en-US" altLang="ko-KR" b="1" dirty="0" err="1" smtClean="0">
                <a:solidFill>
                  <a:schemeClr val="accent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ndots</a:t>
            </a:r>
            <a:r>
              <a:rPr lang="ko-KR" altLang="en-US" b="1" dirty="0" smtClean="0">
                <a:solidFill>
                  <a:schemeClr val="accent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을 </a:t>
            </a:r>
            <a:r>
              <a:rPr lang="en-US" altLang="ko-KR" b="1" dirty="0" smtClean="0">
                <a:solidFill>
                  <a:schemeClr val="accent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</a:t>
            </a:r>
            <a:r>
              <a:rPr lang="ko-KR" altLang="en-US" b="1" dirty="0" smtClean="0">
                <a:solidFill>
                  <a:schemeClr val="accent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로 변경하여 점</a:t>
            </a:r>
            <a:r>
              <a:rPr lang="en-US" altLang="ko-KR" b="1" dirty="0" smtClean="0">
                <a:solidFill>
                  <a:schemeClr val="accent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(.) 2</a:t>
            </a:r>
            <a:r>
              <a:rPr lang="ko-KR" altLang="en-US" b="1" dirty="0" smtClean="0">
                <a:solidFill>
                  <a:schemeClr val="accent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개</a:t>
            </a:r>
            <a:r>
              <a:rPr lang="en-US" altLang="ko-KR" b="1" dirty="0" smtClean="0">
                <a:solidFill>
                  <a:schemeClr val="accent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b="1" dirty="0" smtClean="0">
                <a:solidFill>
                  <a:schemeClr val="accent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이상의 </a:t>
            </a:r>
            <a:r>
              <a:rPr lang="en-US" altLang="ko-KR" b="1" dirty="0" err="1" smtClean="0">
                <a:solidFill>
                  <a:schemeClr val="accent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dns</a:t>
            </a:r>
            <a:r>
              <a:rPr lang="ko-KR" altLang="en-US" b="1" dirty="0" smtClean="0">
                <a:solidFill>
                  <a:schemeClr val="accent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를 </a:t>
            </a:r>
            <a:r>
              <a:rPr lang="en-US" altLang="ko-KR" b="1" dirty="0" err="1" smtClean="0">
                <a:solidFill>
                  <a:schemeClr val="accent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fqdn</a:t>
            </a:r>
            <a:r>
              <a:rPr lang="ko-KR" altLang="en-US" b="1" dirty="0" smtClean="0">
                <a:solidFill>
                  <a:schemeClr val="accent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으로 인식해 </a:t>
            </a:r>
            <a:r>
              <a:rPr lang="en-US" altLang="ko-KR" b="1" dirty="0" smtClean="0">
                <a:solidFill>
                  <a:schemeClr val="accent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DNS</a:t>
            </a:r>
            <a:r>
              <a:rPr lang="ko-KR" altLang="en-US" b="1" dirty="0">
                <a:solidFill>
                  <a:schemeClr val="accent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b="1" dirty="0" smtClean="0">
                <a:solidFill>
                  <a:schemeClr val="accent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서버에 딱 한번만 질의 할 수 있게 설정 가능하다</a:t>
            </a:r>
            <a:r>
              <a:rPr lang="en-US" altLang="ko-KR" b="1" dirty="0" smtClean="0">
                <a:solidFill>
                  <a:schemeClr val="accent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.</a:t>
            </a:r>
            <a:endParaRPr lang="en-US" b="1" dirty="0">
              <a:solidFill>
                <a:schemeClr val="accent3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750" y="1373671"/>
            <a:ext cx="10379150" cy="1435641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3207788" y="2360868"/>
            <a:ext cx="257307" cy="4291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6023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785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그룹 4"/>
          <p:cNvGrpSpPr/>
          <p:nvPr/>
        </p:nvGrpSpPr>
        <p:grpSpPr>
          <a:xfrm>
            <a:off x="2455333" y="1812317"/>
            <a:ext cx="6894545" cy="3072950"/>
            <a:chOff x="4125510" y="1504935"/>
            <a:chExt cx="3940979" cy="3848130"/>
          </a:xfrm>
        </p:grpSpPr>
        <p:grpSp>
          <p:nvGrpSpPr>
            <p:cNvPr id="19" name="Group 18"/>
            <p:cNvGrpSpPr/>
            <p:nvPr/>
          </p:nvGrpSpPr>
          <p:grpSpPr>
            <a:xfrm>
              <a:off x="4173655" y="1504935"/>
              <a:ext cx="3841250" cy="3848130"/>
              <a:chOff x="4173655" y="1504935"/>
              <a:chExt cx="3841250" cy="3848130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4761706" y="1504935"/>
                <a:ext cx="3253199" cy="2500081"/>
              </a:xfrm>
              <a:custGeom>
                <a:avLst/>
                <a:gdLst>
                  <a:gd name="T0" fmla="*/ 387 w 398"/>
                  <a:gd name="T1" fmla="*/ 306 h 306"/>
                  <a:gd name="T2" fmla="*/ 373 w 398"/>
                  <a:gd name="T3" fmla="*/ 301 h 306"/>
                  <a:gd name="T4" fmla="*/ 383 w 398"/>
                  <a:gd name="T5" fmla="*/ 236 h 306"/>
                  <a:gd name="T6" fmla="*/ 163 w 398"/>
                  <a:gd name="T7" fmla="*/ 15 h 306"/>
                  <a:gd name="T8" fmla="*/ 10 w 398"/>
                  <a:gd name="T9" fmla="*/ 77 h 306"/>
                  <a:gd name="T10" fmla="*/ 0 w 398"/>
                  <a:gd name="T11" fmla="*/ 66 h 306"/>
                  <a:gd name="T12" fmla="*/ 163 w 398"/>
                  <a:gd name="T13" fmla="*/ 0 h 306"/>
                  <a:gd name="T14" fmla="*/ 398 w 398"/>
                  <a:gd name="T15" fmla="*/ 236 h 306"/>
                  <a:gd name="T16" fmla="*/ 387 w 398"/>
                  <a:gd name="T17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8" h="306">
                    <a:moveTo>
                      <a:pt x="387" y="306"/>
                    </a:moveTo>
                    <a:cubicBezTo>
                      <a:pt x="373" y="301"/>
                      <a:pt x="373" y="301"/>
                      <a:pt x="373" y="301"/>
                    </a:cubicBezTo>
                    <a:cubicBezTo>
                      <a:pt x="380" y="280"/>
                      <a:pt x="383" y="258"/>
                      <a:pt x="383" y="236"/>
                    </a:cubicBezTo>
                    <a:cubicBezTo>
                      <a:pt x="383" y="114"/>
                      <a:pt x="284" y="15"/>
                      <a:pt x="163" y="15"/>
                    </a:cubicBezTo>
                    <a:cubicBezTo>
                      <a:pt x="106" y="15"/>
                      <a:pt x="51" y="37"/>
                      <a:pt x="10" y="7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44" y="24"/>
                      <a:pt x="102" y="0"/>
                      <a:pt x="163" y="0"/>
                    </a:cubicBezTo>
                    <a:cubicBezTo>
                      <a:pt x="293" y="0"/>
                      <a:pt x="398" y="106"/>
                      <a:pt x="398" y="236"/>
                    </a:cubicBezTo>
                    <a:cubicBezTo>
                      <a:pt x="398" y="260"/>
                      <a:pt x="395" y="283"/>
                      <a:pt x="387" y="30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4173655" y="2852984"/>
                <a:ext cx="3253199" cy="2500081"/>
              </a:xfrm>
              <a:custGeom>
                <a:avLst/>
                <a:gdLst>
                  <a:gd name="T0" fmla="*/ 235 w 398"/>
                  <a:gd name="T1" fmla="*/ 306 h 306"/>
                  <a:gd name="T2" fmla="*/ 0 w 398"/>
                  <a:gd name="T3" fmla="*/ 71 h 306"/>
                  <a:gd name="T4" fmla="*/ 11 w 398"/>
                  <a:gd name="T5" fmla="*/ 0 h 306"/>
                  <a:gd name="T6" fmla="*/ 25 w 398"/>
                  <a:gd name="T7" fmla="*/ 5 h 306"/>
                  <a:gd name="T8" fmla="*/ 15 w 398"/>
                  <a:gd name="T9" fmla="*/ 71 h 306"/>
                  <a:gd name="T10" fmla="*/ 235 w 398"/>
                  <a:gd name="T11" fmla="*/ 291 h 306"/>
                  <a:gd name="T12" fmla="*/ 388 w 398"/>
                  <a:gd name="T13" fmla="*/ 229 h 306"/>
                  <a:gd name="T14" fmla="*/ 398 w 398"/>
                  <a:gd name="T15" fmla="*/ 240 h 306"/>
                  <a:gd name="T16" fmla="*/ 235 w 398"/>
                  <a:gd name="T17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8" h="306">
                    <a:moveTo>
                      <a:pt x="235" y="306"/>
                    </a:moveTo>
                    <a:cubicBezTo>
                      <a:pt x="105" y="306"/>
                      <a:pt x="0" y="200"/>
                      <a:pt x="0" y="71"/>
                    </a:cubicBezTo>
                    <a:cubicBezTo>
                      <a:pt x="0" y="47"/>
                      <a:pt x="3" y="23"/>
                      <a:pt x="11" y="0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8" y="26"/>
                      <a:pt x="15" y="48"/>
                      <a:pt x="15" y="71"/>
                    </a:cubicBezTo>
                    <a:cubicBezTo>
                      <a:pt x="15" y="192"/>
                      <a:pt x="114" y="291"/>
                      <a:pt x="235" y="291"/>
                    </a:cubicBezTo>
                    <a:cubicBezTo>
                      <a:pt x="292" y="291"/>
                      <a:pt x="347" y="269"/>
                      <a:pt x="388" y="229"/>
                    </a:cubicBezTo>
                    <a:cubicBezTo>
                      <a:pt x="398" y="240"/>
                      <a:pt x="398" y="240"/>
                      <a:pt x="398" y="240"/>
                    </a:cubicBezTo>
                    <a:cubicBezTo>
                      <a:pt x="354" y="282"/>
                      <a:pt x="296" y="306"/>
                      <a:pt x="235" y="30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125510" y="2233982"/>
              <a:ext cx="3940979" cy="2393475"/>
              <a:chOff x="4125510" y="2233982"/>
              <a:chExt cx="3940979" cy="2393475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7533460" y="4128816"/>
                <a:ext cx="533029" cy="498641"/>
                <a:chOff x="7533460" y="4128816"/>
                <a:chExt cx="533029" cy="498641"/>
              </a:xfrm>
            </p:grpSpPr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7818888" y="4128816"/>
                  <a:ext cx="247601" cy="498641"/>
                </a:xfrm>
                <a:custGeom>
                  <a:avLst/>
                  <a:gdLst>
                    <a:gd name="T0" fmla="*/ 0 w 30"/>
                    <a:gd name="T1" fmla="*/ 50 h 61"/>
                    <a:gd name="T2" fmla="*/ 0 w 30"/>
                    <a:gd name="T3" fmla="*/ 61 h 61"/>
                    <a:gd name="T4" fmla="*/ 30 w 30"/>
                    <a:gd name="T5" fmla="*/ 31 h 61"/>
                    <a:gd name="T6" fmla="*/ 0 w 30"/>
                    <a:gd name="T7" fmla="*/ 0 h 61"/>
                    <a:gd name="T8" fmla="*/ 0 w 30"/>
                    <a:gd name="T9" fmla="*/ 11 h 61"/>
                    <a:gd name="T10" fmla="*/ 0 w 30"/>
                    <a:gd name="T11" fmla="*/ 31 h 61"/>
                    <a:gd name="T12" fmla="*/ 20 w 30"/>
                    <a:gd name="T13" fmla="*/ 31 h 61"/>
                    <a:gd name="T14" fmla="*/ 0 w 30"/>
                    <a:gd name="T15" fmla="*/ 5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61">
                      <a:moveTo>
                        <a:pt x="0" y="50"/>
                      </a:move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16" y="61"/>
                        <a:pt x="30" y="47"/>
                        <a:pt x="30" y="31"/>
                      </a:cubicBezTo>
                      <a:cubicBezTo>
                        <a:pt x="30" y="14"/>
                        <a:pt x="16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0" y="42"/>
                        <a:pt x="11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7533460" y="4128816"/>
                  <a:ext cx="244162" cy="498641"/>
                </a:xfrm>
                <a:custGeom>
                  <a:avLst/>
                  <a:gdLst>
                    <a:gd name="T0" fmla="*/ 0 w 30"/>
                    <a:gd name="T1" fmla="*/ 50 h 61"/>
                    <a:gd name="T2" fmla="*/ 0 w 30"/>
                    <a:gd name="T3" fmla="*/ 61 h 61"/>
                    <a:gd name="T4" fmla="*/ 30 w 30"/>
                    <a:gd name="T5" fmla="*/ 31 h 61"/>
                    <a:gd name="T6" fmla="*/ 0 w 30"/>
                    <a:gd name="T7" fmla="*/ 0 h 61"/>
                    <a:gd name="T8" fmla="*/ 0 w 30"/>
                    <a:gd name="T9" fmla="*/ 11 h 61"/>
                    <a:gd name="T10" fmla="*/ 0 w 30"/>
                    <a:gd name="T11" fmla="*/ 31 h 61"/>
                    <a:gd name="T12" fmla="*/ 20 w 30"/>
                    <a:gd name="T13" fmla="*/ 31 h 61"/>
                    <a:gd name="T14" fmla="*/ 0 w 30"/>
                    <a:gd name="T15" fmla="*/ 5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61">
                      <a:moveTo>
                        <a:pt x="0" y="50"/>
                      </a:move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16" y="61"/>
                        <a:pt x="30" y="47"/>
                        <a:pt x="30" y="31"/>
                      </a:cubicBezTo>
                      <a:cubicBezTo>
                        <a:pt x="30" y="14"/>
                        <a:pt x="16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0" y="42"/>
                        <a:pt x="11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4125510" y="2233982"/>
                <a:ext cx="529591" cy="498641"/>
                <a:chOff x="4125510" y="2233982"/>
                <a:chExt cx="529591" cy="498641"/>
              </a:xfrm>
            </p:grpSpPr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4125510" y="2233982"/>
                  <a:ext cx="244162" cy="498641"/>
                </a:xfrm>
                <a:custGeom>
                  <a:avLst/>
                  <a:gdLst>
                    <a:gd name="T0" fmla="*/ 30 w 30"/>
                    <a:gd name="T1" fmla="*/ 11 h 61"/>
                    <a:gd name="T2" fmla="*/ 30 w 30"/>
                    <a:gd name="T3" fmla="*/ 0 h 61"/>
                    <a:gd name="T4" fmla="*/ 0 w 30"/>
                    <a:gd name="T5" fmla="*/ 31 h 61"/>
                    <a:gd name="T6" fmla="*/ 30 w 30"/>
                    <a:gd name="T7" fmla="*/ 61 h 61"/>
                    <a:gd name="T8" fmla="*/ 30 w 30"/>
                    <a:gd name="T9" fmla="*/ 51 h 61"/>
                    <a:gd name="T10" fmla="*/ 30 w 30"/>
                    <a:gd name="T11" fmla="*/ 31 h 61"/>
                    <a:gd name="T12" fmla="*/ 10 w 30"/>
                    <a:gd name="T13" fmla="*/ 31 h 61"/>
                    <a:gd name="T14" fmla="*/ 30 w 30"/>
                    <a:gd name="T15" fmla="*/ 1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61">
                      <a:moveTo>
                        <a:pt x="30" y="11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4" y="0"/>
                        <a:pt x="0" y="14"/>
                        <a:pt x="0" y="31"/>
                      </a:cubicBezTo>
                      <a:cubicBezTo>
                        <a:pt x="0" y="47"/>
                        <a:pt x="14" y="61"/>
                        <a:pt x="30" y="61"/>
                      </a:cubicBezTo>
                      <a:cubicBezTo>
                        <a:pt x="30" y="51"/>
                        <a:pt x="30" y="51"/>
                        <a:pt x="30" y="51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0" y="20"/>
                        <a:pt x="19" y="11"/>
                        <a:pt x="30" y="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4410939" y="2233982"/>
                  <a:ext cx="244162" cy="498641"/>
                </a:xfrm>
                <a:custGeom>
                  <a:avLst/>
                  <a:gdLst>
                    <a:gd name="T0" fmla="*/ 30 w 30"/>
                    <a:gd name="T1" fmla="*/ 11 h 61"/>
                    <a:gd name="T2" fmla="*/ 30 w 30"/>
                    <a:gd name="T3" fmla="*/ 0 h 61"/>
                    <a:gd name="T4" fmla="*/ 0 w 30"/>
                    <a:gd name="T5" fmla="*/ 31 h 61"/>
                    <a:gd name="T6" fmla="*/ 30 w 30"/>
                    <a:gd name="T7" fmla="*/ 61 h 61"/>
                    <a:gd name="T8" fmla="*/ 30 w 30"/>
                    <a:gd name="T9" fmla="*/ 51 h 61"/>
                    <a:gd name="T10" fmla="*/ 30 w 30"/>
                    <a:gd name="T11" fmla="*/ 31 h 61"/>
                    <a:gd name="T12" fmla="*/ 10 w 30"/>
                    <a:gd name="T13" fmla="*/ 31 h 61"/>
                    <a:gd name="T14" fmla="*/ 30 w 30"/>
                    <a:gd name="T15" fmla="*/ 1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61">
                      <a:moveTo>
                        <a:pt x="30" y="11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4" y="0"/>
                        <a:pt x="0" y="14"/>
                        <a:pt x="0" y="31"/>
                      </a:cubicBezTo>
                      <a:cubicBezTo>
                        <a:pt x="0" y="47"/>
                        <a:pt x="14" y="61"/>
                        <a:pt x="30" y="61"/>
                      </a:cubicBezTo>
                      <a:cubicBezTo>
                        <a:pt x="30" y="51"/>
                        <a:pt x="30" y="51"/>
                        <a:pt x="30" y="51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0" y="20"/>
                        <a:pt x="19" y="11"/>
                        <a:pt x="30" y="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6" name="TextBox 15"/>
          <p:cNvSpPr txBox="1"/>
          <p:nvPr/>
        </p:nvSpPr>
        <p:spPr>
          <a:xfrm>
            <a:off x="3884790" y="2517259"/>
            <a:ext cx="5923147" cy="1444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6500" b="1" dirty="0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Thank you</a:t>
            </a:r>
            <a:endParaRPr lang="en-US" altLang="ko-KR" sz="6500" b="1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58088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그룹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  <a:solidFill>
            <a:srgbClr val="4286F5"/>
          </a:solidFill>
        </p:grpSpPr>
        <p:pic>
          <p:nvPicPr>
            <p:cNvPr id="6150" name="그림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그림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3"/>
            <a:stretch>
              <a:fillRect/>
            </a:stretch>
          </p:blipFill>
          <p:spPr bwMode="auto">
            <a:xfrm>
              <a:off x="192254" y="132347"/>
              <a:ext cx="10619582" cy="25747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그림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3"/>
            <a:stretch>
              <a:fillRect/>
            </a:stretch>
          </p:blipFill>
          <p:spPr bwMode="auto">
            <a:xfrm>
              <a:off x="0" y="4026568"/>
              <a:ext cx="10619582" cy="25747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제목 1"/>
          <p:cNvSpPr>
            <a:spLocks noGrp="1"/>
          </p:cNvSpPr>
          <p:nvPr>
            <p:ph type="title"/>
          </p:nvPr>
        </p:nvSpPr>
        <p:spPr>
          <a:xfrm>
            <a:off x="838200" y="1011649"/>
            <a:ext cx="10515600" cy="1325563"/>
          </a:xfrm>
        </p:spPr>
        <p:txBody>
          <a:bodyPr/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CONTENTS</a:t>
            </a:r>
            <a:endParaRPr lang="ko-KR" altLang="en-US" b="1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149" name="Picture 2" descr="파일:Kubernetes logo without workmark.svg - 위키백과, 우리 모두의 백과사전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799" y="1102360"/>
            <a:ext cx="5118338" cy="496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내용 개체 틀 2"/>
          <p:cNvSpPr>
            <a:spLocks noGrp="1"/>
          </p:cNvSpPr>
          <p:nvPr>
            <p:ph idx="1"/>
          </p:nvPr>
        </p:nvSpPr>
        <p:spPr>
          <a:xfrm>
            <a:off x="476564" y="2238497"/>
            <a:ext cx="10833100" cy="49323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3400" dirty="0" err="1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QoS</a:t>
            </a:r>
            <a:r>
              <a:rPr lang="en-US" altLang="ko-KR" sz="3400" dirty="0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3400" dirty="0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및 </a:t>
            </a:r>
            <a:r>
              <a:rPr lang="en-US" altLang="ko-KR" sz="3400" dirty="0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Out Of Memory</a:t>
            </a:r>
          </a:p>
          <a:p>
            <a:pPr>
              <a:lnSpc>
                <a:spcPct val="150000"/>
              </a:lnSpc>
            </a:pPr>
            <a:r>
              <a:rPr lang="en-US" altLang="ko-KR" sz="3400" dirty="0" err="1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hpa</a:t>
            </a:r>
            <a:r>
              <a:rPr lang="en-US" altLang="ko-KR" sz="3400" dirty="0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3400" dirty="0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사용 시 </a:t>
            </a:r>
            <a:r>
              <a:rPr lang="en-US" altLang="ko-KR" sz="3400" dirty="0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scale in/out </a:t>
            </a:r>
            <a:r>
              <a:rPr lang="ko-KR" altLang="en-US" sz="3400" dirty="0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트러블</a:t>
            </a:r>
            <a:endParaRPr lang="en-US" altLang="ko-KR" sz="3400" dirty="0" smtClean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400" dirty="0" err="1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Coredns</a:t>
            </a:r>
            <a:r>
              <a:rPr lang="en-US" altLang="ko-KR" sz="3400" dirty="0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3400" dirty="0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쿼리 효율화</a:t>
            </a:r>
            <a:endParaRPr lang="en-US" altLang="ko-KR" sz="3400" dirty="0" smtClean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500" dirty="0" smtClean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96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785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724912" y="1554479"/>
            <a:ext cx="6851193" cy="3493009"/>
            <a:chOff x="4173655" y="1504935"/>
            <a:chExt cx="3841250" cy="3848130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761706" y="1504935"/>
              <a:ext cx="3253199" cy="2500081"/>
            </a:xfrm>
            <a:custGeom>
              <a:avLst/>
              <a:gdLst>
                <a:gd name="T0" fmla="*/ 387 w 398"/>
                <a:gd name="T1" fmla="*/ 306 h 306"/>
                <a:gd name="T2" fmla="*/ 373 w 398"/>
                <a:gd name="T3" fmla="*/ 301 h 306"/>
                <a:gd name="T4" fmla="*/ 383 w 398"/>
                <a:gd name="T5" fmla="*/ 236 h 306"/>
                <a:gd name="T6" fmla="*/ 163 w 398"/>
                <a:gd name="T7" fmla="*/ 15 h 306"/>
                <a:gd name="T8" fmla="*/ 10 w 398"/>
                <a:gd name="T9" fmla="*/ 77 h 306"/>
                <a:gd name="T10" fmla="*/ 0 w 398"/>
                <a:gd name="T11" fmla="*/ 66 h 306"/>
                <a:gd name="T12" fmla="*/ 163 w 398"/>
                <a:gd name="T13" fmla="*/ 0 h 306"/>
                <a:gd name="T14" fmla="*/ 398 w 398"/>
                <a:gd name="T15" fmla="*/ 236 h 306"/>
                <a:gd name="T16" fmla="*/ 387 w 398"/>
                <a:gd name="T17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8" h="306">
                  <a:moveTo>
                    <a:pt x="387" y="306"/>
                  </a:moveTo>
                  <a:cubicBezTo>
                    <a:pt x="373" y="301"/>
                    <a:pt x="373" y="301"/>
                    <a:pt x="373" y="301"/>
                  </a:cubicBezTo>
                  <a:cubicBezTo>
                    <a:pt x="380" y="280"/>
                    <a:pt x="383" y="258"/>
                    <a:pt x="383" y="236"/>
                  </a:cubicBezTo>
                  <a:cubicBezTo>
                    <a:pt x="383" y="114"/>
                    <a:pt x="284" y="15"/>
                    <a:pt x="163" y="15"/>
                  </a:cubicBezTo>
                  <a:cubicBezTo>
                    <a:pt x="106" y="15"/>
                    <a:pt x="51" y="37"/>
                    <a:pt x="10" y="7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44" y="24"/>
                    <a:pt x="102" y="0"/>
                    <a:pt x="163" y="0"/>
                  </a:cubicBezTo>
                  <a:cubicBezTo>
                    <a:pt x="293" y="0"/>
                    <a:pt x="398" y="106"/>
                    <a:pt x="398" y="236"/>
                  </a:cubicBezTo>
                  <a:cubicBezTo>
                    <a:pt x="398" y="260"/>
                    <a:pt x="395" y="283"/>
                    <a:pt x="387" y="3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173655" y="2852984"/>
              <a:ext cx="3253199" cy="2500081"/>
            </a:xfrm>
            <a:custGeom>
              <a:avLst/>
              <a:gdLst>
                <a:gd name="T0" fmla="*/ 235 w 398"/>
                <a:gd name="T1" fmla="*/ 306 h 306"/>
                <a:gd name="T2" fmla="*/ 0 w 398"/>
                <a:gd name="T3" fmla="*/ 71 h 306"/>
                <a:gd name="T4" fmla="*/ 11 w 398"/>
                <a:gd name="T5" fmla="*/ 0 h 306"/>
                <a:gd name="T6" fmla="*/ 25 w 398"/>
                <a:gd name="T7" fmla="*/ 5 h 306"/>
                <a:gd name="T8" fmla="*/ 15 w 398"/>
                <a:gd name="T9" fmla="*/ 71 h 306"/>
                <a:gd name="T10" fmla="*/ 235 w 398"/>
                <a:gd name="T11" fmla="*/ 291 h 306"/>
                <a:gd name="T12" fmla="*/ 388 w 398"/>
                <a:gd name="T13" fmla="*/ 229 h 306"/>
                <a:gd name="T14" fmla="*/ 398 w 398"/>
                <a:gd name="T15" fmla="*/ 240 h 306"/>
                <a:gd name="T16" fmla="*/ 235 w 398"/>
                <a:gd name="T17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8" h="306">
                  <a:moveTo>
                    <a:pt x="235" y="306"/>
                  </a:moveTo>
                  <a:cubicBezTo>
                    <a:pt x="105" y="306"/>
                    <a:pt x="0" y="200"/>
                    <a:pt x="0" y="71"/>
                  </a:cubicBezTo>
                  <a:cubicBezTo>
                    <a:pt x="0" y="47"/>
                    <a:pt x="3" y="23"/>
                    <a:pt x="11" y="0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8" y="26"/>
                    <a:pt x="15" y="48"/>
                    <a:pt x="15" y="71"/>
                  </a:cubicBezTo>
                  <a:cubicBezTo>
                    <a:pt x="15" y="192"/>
                    <a:pt x="114" y="291"/>
                    <a:pt x="235" y="291"/>
                  </a:cubicBezTo>
                  <a:cubicBezTo>
                    <a:pt x="292" y="291"/>
                    <a:pt x="347" y="269"/>
                    <a:pt x="388" y="229"/>
                  </a:cubicBezTo>
                  <a:cubicBezTo>
                    <a:pt x="398" y="240"/>
                    <a:pt x="398" y="240"/>
                    <a:pt x="398" y="240"/>
                  </a:cubicBezTo>
                  <a:cubicBezTo>
                    <a:pt x="354" y="282"/>
                    <a:pt x="296" y="306"/>
                    <a:pt x="235" y="3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60904" y="1993392"/>
            <a:ext cx="7086600" cy="2532888"/>
            <a:chOff x="4125510" y="2233982"/>
            <a:chExt cx="3940979" cy="2393475"/>
          </a:xfrm>
        </p:grpSpPr>
        <p:grpSp>
          <p:nvGrpSpPr>
            <p:cNvPr id="2" name="Group 1"/>
            <p:cNvGrpSpPr/>
            <p:nvPr/>
          </p:nvGrpSpPr>
          <p:grpSpPr>
            <a:xfrm>
              <a:off x="7533460" y="4128816"/>
              <a:ext cx="533029" cy="498641"/>
              <a:chOff x="7533460" y="4128816"/>
              <a:chExt cx="533029" cy="498641"/>
            </a:xfrm>
          </p:grpSpPr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7818888" y="4128816"/>
                <a:ext cx="247601" cy="498641"/>
              </a:xfrm>
              <a:custGeom>
                <a:avLst/>
                <a:gdLst>
                  <a:gd name="T0" fmla="*/ 0 w 30"/>
                  <a:gd name="T1" fmla="*/ 50 h 61"/>
                  <a:gd name="T2" fmla="*/ 0 w 30"/>
                  <a:gd name="T3" fmla="*/ 61 h 61"/>
                  <a:gd name="T4" fmla="*/ 30 w 30"/>
                  <a:gd name="T5" fmla="*/ 31 h 61"/>
                  <a:gd name="T6" fmla="*/ 0 w 30"/>
                  <a:gd name="T7" fmla="*/ 0 h 61"/>
                  <a:gd name="T8" fmla="*/ 0 w 30"/>
                  <a:gd name="T9" fmla="*/ 11 h 61"/>
                  <a:gd name="T10" fmla="*/ 0 w 30"/>
                  <a:gd name="T11" fmla="*/ 31 h 61"/>
                  <a:gd name="T12" fmla="*/ 20 w 30"/>
                  <a:gd name="T13" fmla="*/ 31 h 61"/>
                  <a:gd name="T14" fmla="*/ 0 w 30"/>
                  <a:gd name="T15" fmla="*/ 5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61">
                    <a:moveTo>
                      <a:pt x="0" y="50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16" y="61"/>
                      <a:pt x="30" y="47"/>
                      <a:pt x="30" y="31"/>
                    </a:cubicBezTo>
                    <a:cubicBezTo>
                      <a:pt x="30" y="14"/>
                      <a:pt x="16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42"/>
                      <a:pt x="11" y="50"/>
                      <a:pt x="0" y="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7533460" y="4128816"/>
                <a:ext cx="244162" cy="498641"/>
              </a:xfrm>
              <a:custGeom>
                <a:avLst/>
                <a:gdLst>
                  <a:gd name="T0" fmla="*/ 0 w 30"/>
                  <a:gd name="T1" fmla="*/ 50 h 61"/>
                  <a:gd name="T2" fmla="*/ 0 w 30"/>
                  <a:gd name="T3" fmla="*/ 61 h 61"/>
                  <a:gd name="T4" fmla="*/ 30 w 30"/>
                  <a:gd name="T5" fmla="*/ 31 h 61"/>
                  <a:gd name="T6" fmla="*/ 0 w 30"/>
                  <a:gd name="T7" fmla="*/ 0 h 61"/>
                  <a:gd name="T8" fmla="*/ 0 w 30"/>
                  <a:gd name="T9" fmla="*/ 11 h 61"/>
                  <a:gd name="T10" fmla="*/ 0 w 30"/>
                  <a:gd name="T11" fmla="*/ 31 h 61"/>
                  <a:gd name="T12" fmla="*/ 20 w 30"/>
                  <a:gd name="T13" fmla="*/ 31 h 61"/>
                  <a:gd name="T14" fmla="*/ 0 w 30"/>
                  <a:gd name="T15" fmla="*/ 5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61">
                    <a:moveTo>
                      <a:pt x="0" y="50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16" y="61"/>
                      <a:pt x="30" y="47"/>
                      <a:pt x="30" y="31"/>
                    </a:cubicBezTo>
                    <a:cubicBezTo>
                      <a:pt x="30" y="14"/>
                      <a:pt x="16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42"/>
                      <a:pt x="11" y="50"/>
                      <a:pt x="0" y="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125510" y="2233982"/>
              <a:ext cx="529591" cy="498641"/>
              <a:chOff x="4125510" y="2233982"/>
              <a:chExt cx="529591" cy="498641"/>
            </a:xfrm>
          </p:grpSpPr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4125510" y="2233982"/>
                <a:ext cx="244162" cy="498641"/>
              </a:xfrm>
              <a:custGeom>
                <a:avLst/>
                <a:gdLst>
                  <a:gd name="T0" fmla="*/ 30 w 30"/>
                  <a:gd name="T1" fmla="*/ 11 h 61"/>
                  <a:gd name="T2" fmla="*/ 30 w 30"/>
                  <a:gd name="T3" fmla="*/ 0 h 61"/>
                  <a:gd name="T4" fmla="*/ 0 w 30"/>
                  <a:gd name="T5" fmla="*/ 31 h 61"/>
                  <a:gd name="T6" fmla="*/ 30 w 30"/>
                  <a:gd name="T7" fmla="*/ 61 h 61"/>
                  <a:gd name="T8" fmla="*/ 30 w 30"/>
                  <a:gd name="T9" fmla="*/ 51 h 61"/>
                  <a:gd name="T10" fmla="*/ 30 w 30"/>
                  <a:gd name="T11" fmla="*/ 31 h 61"/>
                  <a:gd name="T12" fmla="*/ 10 w 30"/>
                  <a:gd name="T13" fmla="*/ 31 h 61"/>
                  <a:gd name="T14" fmla="*/ 30 w 30"/>
                  <a:gd name="T15" fmla="*/ 1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61">
                    <a:moveTo>
                      <a:pt x="30" y="11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47"/>
                      <a:pt x="14" y="61"/>
                      <a:pt x="30" y="6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20"/>
                      <a:pt x="19" y="11"/>
                      <a:pt x="30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4410939" y="2233982"/>
                <a:ext cx="244162" cy="498641"/>
              </a:xfrm>
              <a:custGeom>
                <a:avLst/>
                <a:gdLst>
                  <a:gd name="T0" fmla="*/ 30 w 30"/>
                  <a:gd name="T1" fmla="*/ 11 h 61"/>
                  <a:gd name="T2" fmla="*/ 30 w 30"/>
                  <a:gd name="T3" fmla="*/ 0 h 61"/>
                  <a:gd name="T4" fmla="*/ 0 w 30"/>
                  <a:gd name="T5" fmla="*/ 31 h 61"/>
                  <a:gd name="T6" fmla="*/ 30 w 30"/>
                  <a:gd name="T7" fmla="*/ 61 h 61"/>
                  <a:gd name="T8" fmla="*/ 30 w 30"/>
                  <a:gd name="T9" fmla="*/ 51 h 61"/>
                  <a:gd name="T10" fmla="*/ 30 w 30"/>
                  <a:gd name="T11" fmla="*/ 31 h 61"/>
                  <a:gd name="T12" fmla="*/ 10 w 30"/>
                  <a:gd name="T13" fmla="*/ 31 h 61"/>
                  <a:gd name="T14" fmla="*/ 30 w 30"/>
                  <a:gd name="T15" fmla="*/ 1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61">
                    <a:moveTo>
                      <a:pt x="30" y="11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47"/>
                      <a:pt x="14" y="61"/>
                      <a:pt x="30" y="6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20"/>
                      <a:pt x="19" y="11"/>
                      <a:pt x="30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2926670" y="2976327"/>
            <a:ext cx="6375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err="1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QoS</a:t>
            </a:r>
            <a:r>
              <a:rPr lang="en-US" altLang="ko-KR" sz="4000" b="1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및 </a:t>
            </a:r>
            <a:r>
              <a:rPr lang="en-US" altLang="ko-KR" sz="4000" b="1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Out Of Memory</a:t>
            </a:r>
            <a:endParaRPr lang="en-US" sz="4000" b="1" i="1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1162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E0A6AB-449E-4F6C-AA85-160DA8B532EA}" type="slidenum">
              <a:rPr lang="en-US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pPr/>
              <a:t>5</a:t>
            </a:fld>
            <a:endParaRPr 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pic>
        <p:nvPicPr>
          <p:cNvPr id="34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71"/>
          <a:stretch>
            <a:fillRect/>
          </a:stretch>
        </p:blipFill>
        <p:spPr bwMode="auto">
          <a:xfrm>
            <a:off x="0" y="0"/>
            <a:ext cx="12192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7163"/>
            <a:ext cx="5181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제목 1"/>
          <p:cNvSpPr txBox="1">
            <a:spLocks/>
          </p:cNvSpPr>
          <p:nvPr/>
        </p:nvSpPr>
        <p:spPr>
          <a:xfrm>
            <a:off x="141288" y="30106"/>
            <a:ext cx="6757416" cy="7350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QoS </a:t>
            </a:r>
            <a:r>
              <a:rPr lang="ko-KR" altLang="en-US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및 </a:t>
            </a:r>
            <a:r>
              <a:rPr lang="en-US" altLang="ko-KR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Out Of Memory</a:t>
            </a:r>
            <a:endParaRPr lang="ko-KR" altLang="en-US" dirty="0" smtClean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pic>
        <p:nvPicPr>
          <p:cNvPr id="35" name="Picture 2" descr="Pod란? | devlog.akas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301" y="1740071"/>
            <a:ext cx="1269656" cy="123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663335" y="5468269"/>
            <a:ext cx="40585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smtClean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중요한 서비스 </a:t>
            </a:r>
            <a:r>
              <a:rPr lang="en-US" altLang="ko-KR" sz="2200" b="1" dirty="0" smtClean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-&gt; </a:t>
            </a:r>
            <a:r>
              <a:rPr lang="ko-KR" altLang="en-US" sz="2200" b="1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우선 순위 </a:t>
            </a:r>
            <a:r>
              <a:rPr lang="ko-KR" altLang="en-US" sz="2200" b="1" dirty="0" smtClean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높게</a:t>
            </a:r>
            <a:endParaRPr lang="ko-KR" altLang="en-US" sz="2200" b="1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98676" y="5495398"/>
            <a:ext cx="4435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smtClean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단순 배치 서비스 </a:t>
            </a:r>
            <a:r>
              <a:rPr lang="en-US" altLang="ko-KR" sz="2200" b="1" dirty="0" smtClean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-&gt; </a:t>
            </a:r>
            <a:r>
              <a:rPr lang="ko-KR" altLang="en-US" sz="2200" b="1" dirty="0" smtClean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우선 순위 낮게</a:t>
            </a:r>
            <a:endParaRPr lang="ko-KR" altLang="en-US" sz="2200" b="1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pic>
        <p:nvPicPr>
          <p:cNvPr id="1036" name="Picture 12" descr="고무 스탬프 중요한 더러운 그런 - Pixabay의 무료 이미지 - Pixab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8120">
            <a:off x="2966743" y="2464756"/>
            <a:ext cx="2977567" cy="297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헷갈리지 마세요! '결제', '결재' 차이점-디지틀조선일보(디조닷컴 dizzo.com)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1" b="12974"/>
          <a:stretch/>
        </p:blipFill>
        <p:spPr bwMode="auto">
          <a:xfrm>
            <a:off x="1442006" y="3120116"/>
            <a:ext cx="1590477" cy="150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타원 51"/>
          <p:cNvSpPr/>
          <p:nvPr/>
        </p:nvSpPr>
        <p:spPr>
          <a:xfrm>
            <a:off x="1009257" y="2628810"/>
            <a:ext cx="5120979" cy="24922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타원 66"/>
          <p:cNvSpPr/>
          <p:nvPr/>
        </p:nvSpPr>
        <p:spPr>
          <a:xfrm>
            <a:off x="6962467" y="2707437"/>
            <a:ext cx="3941322" cy="24135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8" name="Picture 2" descr="Pod란? | devlog.akas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300" y="1885177"/>
            <a:ext cx="1269656" cy="123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타원 68"/>
          <p:cNvSpPr/>
          <p:nvPr/>
        </p:nvSpPr>
        <p:spPr>
          <a:xfrm>
            <a:off x="7519771" y="3349750"/>
            <a:ext cx="1296415" cy="11549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err="1" smtClean="0">
                <a:solidFill>
                  <a:srgbClr val="FF0000"/>
                </a:solidFill>
              </a:rPr>
              <a:t>Cron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70" name="타원 69"/>
          <p:cNvSpPr/>
          <p:nvPr/>
        </p:nvSpPr>
        <p:spPr>
          <a:xfrm>
            <a:off x="9218315" y="3349749"/>
            <a:ext cx="1283344" cy="11549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</a:rPr>
              <a:t>Batch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8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E0A6AB-449E-4F6C-AA85-160DA8B532EA}" type="slidenum">
              <a:rPr lang="en-US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pPr/>
              <a:t>6</a:t>
            </a:fld>
            <a:endParaRPr 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409173" y="1033456"/>
            <a:ext cx="3822618" cy="612360"/>
          </a:xfrm>
          <a:custGeom>
            <a:avLst/>
            <a:gdLst>
              <a:gd name="connsiteX0" fmla="*/ 48291 w 5509494"/>
              <a:gd name="connsiteY0" fmla="*/ 0 h 684875"/>
              <a:gd name="connsiteX1" fmla="*/ 5461203 w 5509494"/>
              <a:gd name="connsiteY1" fmla="*/ 0 h 684875"/>
              <a:gd name="connsiteX2" fmla="*/ 5509494 w 5509494"/>
              <a:gd name="connsiteY2" fmla="*/ 48291 h 684875"/>
              <a:gd name="connsiteX3" fmla="*/ 5509494 w 5509494"/>
              <a:gd name="connsiteY3" fmla="*/ 636584 h 684875"/>
              <a:gd name="connsiteX4" fmla="*/ 5461203 w 5509494"/>
              <a:gd name="connsiteY4" fmla="*/ 684875 h 684875"/>
              <a:gd name="connsiteX5" fmla="*/ 48291 w 5509494"/>
              <a:gd name="connsiteY5" fmla="*/ 684875 h 684875"/>
              <a:gd name="connsiteX6" fmla="*/ 0 w 5509494"/>
              <a:gd name="connsiteY6" fmla="*/ 636584 h 684875"/>
              <a:gd name="connsiteX7" fmla="*/ 0 w 5509494"/>
              <a:gd name="connsiteY7" fmla="*/ 48291 h 684875"/>
              <a:gd name="connsiteX8" fmla="*/ 48291 w 5509494"/>
              <a:gd name="connsiteY8" fmla="*/ 0 h 68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9494" h="684875">
                <a:moveTo>
                  <a:pt x="48291" y="0"/>
                </a:moveTo>
                <a:lnTo>
                  <a:pt x="5461203" y="0"/>
                </a:lnTo>
                <a:cubicBezTo>
                  <a:pt x="5487873" y="0"/>
                  <a:pt x="5509494" y="21621"/>
                  <a:pt x="5509494" y="48291"/>
                </a:cubicBezTo>
                <a:lnTo>
                  <a:pt x="5509494" y="636584"/>
                </a:lnTo>
                <a:cubicBezTo>
                  <a:pt x="5509494" y="663254"/>
                  <a:pt x="5487873" y="684875"/>
                  <a:pt x="5461203" y="684875"/>
                </a:cubicBezTo>
                <a:lnTo>
                  <a:pt x="48291" y="684875"/>
                </a:lnTo>
                <a:cubicBezTo>
                  <a:pt x="21621" y="684875"/>
                  <a:pt x="0" y="663254"/>
                  <a:pt x="0" y="636584"/>
                </a:cubicBezTo>
                <a:lnTo>
                  <a:pt x="0" y="48291"/>
                </a:lnTo>
                <a:cubicBezTo>
                  <a:pt x="0" y="21621"/>
                  <a:pt x="21621" y="0"/>
                  <a:pt x="482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409172" y="1654847"/>
            <a:ext cx="3860635" cy="5091868"/>
          </a:xfrm>
          <a:custGeom>
            <a:avLst/>
            <a:gdLst>
              <a:gd name="connsiteX0" fmla="*/ 0 w 5509494"/>
              <a:gd name="connsiteY0" fmla="*/ 0 h 1780675"/>
              <a:gd name="connsiteX1" fmla="*/ 5509494 w 5509494"/>
              <a:gd name="connsiteY1" fmla="*/ 0 h 1780675"/>
              <a:gd name="connsiteX2" fmla="*/ 5509494 w 5509494"/>
              <a:gd name="connsiteY2" fmla="*/ 1780675 h 1780675"/>
              <a:gd name="connsiteX3" fmla="*/ 0 w 5509494"/>
              <a:gd name="connsiteY3" fmla="*/ 1780675 h 178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9494" h="1780675">
                <a:moveTo>
                  <a:pt x="0" y="0"/>
                </a:moveTo>
                <a:lnTo>
                  <a:pt x="5509494" y="0"/>
                </a:lnTo>
                <a:lnTo>
                  <a:pt x="5509494" y="1780675"/>
                </a:lnTo>
                <a:lnTo>
                  <a:pt x="0" y="1780675"/>
                </a:lnTo>
                <a:close/>
              </a:path>
            </a:pathLst>
          </a:custGeom>
          <a:solidFill>
            <a:schemeClr val="bg1">
              <a:lumMod val="95000"/>
              <a:alpha val="52000"/>
            </a:scheme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8" name="TextBox 46"/>
          <p:cNvSpPr txBox="1">
            <a:spLocks noChangeArrowheads="1"/>
          </p:cNvSpPr>
          <p:nvPr/>
        </p:nvSpPr>
        <p:spPr bwMode="auto">
          <a:xfrm>
            <a:off x="874447" y="1151053"/>
            <a:ext cx="122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en-US" sz="1800" dirty="0" err="1" smtClean="0">
                <a:solidFill>
                  <a:srgbClr val="FFFFF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Impact" panose="020B0806030902050204" pitchFamily="34" charset="0"/>
              </a:rPr>
              <a:t>Besteffort</a:t>
            </a:r>
            <a:endParaRPr lang="en-US" sz="1800" dirty="0">
              <a:solidFill>
                <a:srgbClr val="FFFFFF"/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cs typeface="Impact" panose="020B0806030902050204" pitchFamily="34" charset="0"/>
            </a:endParaRPr>
          </a:p>
        </p:txBody>
      </p:sp>
      <p:sp>
        <p:nvSpPr>
          <p:cNvPr id="9" name="Shape"/>
          <p:cNvSpPr/>
          <p:nvPr/>
        </p:nvSpPr>
        <p:spPr bwMode="auto">
          <a:xfrm>
            <a:off x="455317" y="1167918"/>
            <a:ext cx="220596" cy="448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0" h="21598" extrusionOk="0">
                <a:moveTo>
                  <a:pt x="12323" y="0"/>
                </a:moveTo>
                <a:cubicBezTo>
                  <a:pt x="12216" y="0"/>
                  <a:pt x="12108" y="8"/>
                  <a:pt x="12002" y="22"/>
                </a:cubicBezTo>
                <a:cubicBezTo>
                  <a:pt x="11594" y="75"/>
                  <a:pt x="11210" y="196"/>
                  <a:pt x="10863" y="356"/>
                </a:cubicBezTo>
                <a:cubicBezTo>
                  <a:pt x="10530" y="509"/>
                  <a:pt x="10228" y="698"/>
                  <a:pt x="9989" y="936"/>
                </a:cubicBezTo>
                <a:cubicBezTo>
                  <a:pt x="9664" y="1260"/>
                  <a:pt x="9466" y="1672"/>
                  <a:pt x="8998" y="1893"/>
                </a:cubicBezTo>
                <a:cubicBezTo>
                  <a:pt x="8476" y="2140"/>
                  <a:pt x="7822" y="2050"/>
                  <a:pt x="7215" y="2109"/>
                </a:cubicBezTo>
                <a:cubicBezTo>
                  <a:pt x="6696" y="2159"/>
                  <a:pt x="6215" y="2318"/>
                  <a:pt x="5775" y="2532"/>
                </a:cubicBezTo>
                <a:cubicBezTo>
                  <a:pt x="4809" y="2999"/>
                  <a:pt x="4093" y="3696"/>
                  <a:pt x="3567" y="4464"/>
                </a:cubicBezTo>
                <a:cubicBezTo>
                  <a:pt x="2911" y="5420"/>
                  <a:pt x="2553" y="6469"/>
                  <a:pt x="2298" y="7528"/>
                </a:cubicBezTo>
                <a:cubicBezTo>
                  <a:pt x="2021" y="8677"/>
                  <a:pt x="1864" y="9841"/>
                  <a:pt x="1826" y="11009"/>
                </a:cubicBezTo>
                <a:lnTo>
                  <a:pt x="1826" y="15414"/>
                </a:lnTo>
                <a:cubicBezTo>
                  <a:pt x="1810" y="15603"/>
                  <a:pt x="1889" y="15789"/>
                  <a:pt x="2048" y="15935"/>
                </a:cubicBezTo>
                <a:cubicBezTo>
                  <a:pt x="2197" y="16072"/>
                  <a:pt x="2405" y="16164"/>
                  <a:pt x="2637" y="16196"/>
                </a:cubicBezTo>
                <a:lnTo>
                  <a:pt x="16994" y="16196"/>
                </a:lnTo>
                <a:cubicBezTo>
                  <a:pt x="17225" y="16194"/>
                  <a:pt x="17448" y="16128"/>
                  <a:pt x="17619" y="16011"/>
                </a:cubicBezTo>
                <a:cubicBezTo>
                  <a:pt x="17804" y="15884"/>
                  <a:pt x="17915" y="15707"/>
                  <a:pt x="17927" y="15518"/>
                </a:cubicBezTo>
                <a:lnTo>
                  <a:pt x="17927" y="13694"/>
                </a:lnTo>
                <a:cubicBezTo>
                  <a:pt x="17951" y="13382"/>
                  <a:pt x="17883" y="13070"/>
                  <a:pt x="17727" y="12780"/>
                </a:cubicBezTo>
                <a:cubicBezTo>
                  <a:pt x="17563" y="12476"/>
                  <a:pt x="17308" y="12206"/>
                  <a:pt x="17016" y="11963"/>
                </a:cubicBezTo>
                <a:cubicBezTo>
                  <a:pt x="16471" y="11508"/>
                  <a:pt x="15802" y="11150"/>
                  <a:pt x="15214" y="10727"/>
                </a:cubicBezTo>
                <a:cubicBezTo>
                  <a:pt x="14735" y="10381"/>
                  <a:pt x="14313" y="9994"/>
                  <a:pt x="13955" y="9573"/>
                </a:cubicBezTo>
                <a:cubicBezTo>
                  <a:pt x="14123" y="9583"/>
                  <a:pt x="14292" y="9574"/>
                  <a:pt x="14456" y="9546"/>
                </a:cubicBezTo>
                <a:cubicBezTo>
                  <a:pt x="14645" y="9513"/>
                  <a:pt x="14827" y="9456"/>
                  <a:pt x="15023" y="9447"/>
                </a:cubicBezTo>
                <a:cubicBezTo>
                  <a:pt x="15188" y="9441"/>
                  <a:pt x="15353" y="9470"/>
                  <a:pt x="15497" y="9533"/>
                </a:cubicBezTo>
                <a:cubicBezTo>
                  <a:pt x="15906" y="9729"/>
                  <a:pt x="16333" y="9896"/>
                  <a:pt x="16774" y="10034"/>
                </a:cubicBezTo>
                <a:cubicBezTo>
                  <a:pt x="17128" y="10145"/>
                  <a:pt x="17498" y="10239"/>
                  <a:pt x="17887" y="10269"/>
                </a:cubicBezTo>
                <a:cubicBezTo>
                  <a:pt x="18267" y="10298"/>
                  <a:pt x="18648" y="10265"/>
                  <a:pt x="18994" y="10159"/>
                </a:cubicBezTo>
                <a:cubicBezTo>
                  <a:pt x="19277" y="10074"/>
                  <a:pt x="19535" y="9941"/>
                  <a:pt x="19746" y="9768"/>
                </a:cubicBezTo>
                <a:lnTo>
                  <a:pt x="21168" y="8476"/>
                </a:lnTo>
                <a:cubicBezTo>
                  <a:pt x="21454" y="8165"/>
                  <a:pt x="21572" y="7783"/>
                  <a:pt x="21499" y="7409"/>
                </a:cubicBezTo>
                <a:cubicBezTo>
                  <a:pt x="21424" y="7026"/>
                  <a:pt x="21155" y="6680"/>
                  <a:pt x="20748" y="6444"/>
                </a:cubicBezTo>
                <a:lnTo>
                  <a:pt x="14132" y="2464"/>
                </a:lnTo>
                <a:cubicBezTo>
                  <a:pt x="13775" y="2285"/>
                  <a:pt x="13520" y="2011"/>
                  <a:pt x="13418" y="1698"/>
                </a:cubicBezTo>
                <a:cubicBezTo>
                  <a:pt x="13321" y="1398"/>
                  <a:pt x="13371" y="1087"/>
                  <a:pt x="13353" y="779"/>
                </a:cubicBezTo>
                <a:cubicBezTo>
                  <a:pt x="13342" y="591"/>
                  <a:pt x="13302" y="398"/>
                  <a:pt x="13146" y="250"/>
                </a:cubicBezTo>
                <a:cubicBezTo>
                  <a:pt x="12950" y="64"/>
                  <a:pt x="12643" y="-2"/>
                  <a:pt x="12323" y="0"/>
                </a:cubicBezTo>
                <a:close/>
                <a:moveTo>
                  <a:pt x="11661" y="1547"/>
                </a:moveTo>
                <a:cubicBezTo>
                  <a:pt x="11662" y="1939"/>
                  <a:pt x="11790" y="2324"/>
                  <a:pt x="12033" y="2670"/>
                </a:cubicBezTo>
                <a:cubicBezTo>
                  <a:pt x="12261" y="2995"/>
                  <a:pt x="12584" y="3277"/>
                  <a:pt x="12978" y="3494"/>
                </a:cubicBezTo>
                <a:lnTo>
                  <a:pt x="19578" y="7462"/>
                </a:lnTo>
                <a:cubicBezTo>
                  <a:pt x="19655" y="7503"/>
                  <a:pt x="19706" y="7566"/>
                  <a:pt x="19717" y="7636"/>
                </a:cubicBezTo>
                <a:cubicBezTo>
                  <a:pt x="19727" y="7702"/>
                  <a:pt x="19702" y="7768"/>
                  <a:pt x="19648" y="7820"/>
                </a:cubicBezTo>
                <a:lnTo>
                  <a:pt x="18705" y="8670"/>
                </a:lnTo>
                <a:cubicBezTo>
                  <a:pt x="18577" y="8801"/>
                  <a:pt x="18392" y="8894"/>
                  <a:pt x="18181" y="8931"/>
                </a:cubicBezTo>
                <a:cubicBezTo>
                  <a:pt x="17962" y="8970"/>
                  <a:pt x="17730" y="8945"/>
                  <a:pt x="17533" y="8863"/>
                </a:cubicBezTo>
                <a:lnTo>
                  <a:pt x="16625" y="8450"/>
                </a:lnTo>
                <a:cubicBezTo>
                  <a:pt x="16413" y="8350"/>
                  <a:pt x="16184" y="8272"/>
                  <a:pt x="15944" y="8218"/>
                </a:cubicBezTo>
                <a:cubicBezTo>
                  <a:pt x="15695" y="8163"/>
                  <a:pt x="15438" y="8134"/>
                  <a:pt x="15178" y="8135"/>
                </a:cubicBezTo>
                <a:cubicBezTo>
                  <a:pt x="14904" y="8137"/>
                  <a:pt x="14635" y="8171"/>
                  <a:pt x="14366" y="8194"/>
                </a:cubicBezTo>
                <a:cubicBezTo>
                  <a:pt x="13953" y="8230"/>
                  <a:pt x="13529" y="8242"/>
                  <a:pt x="13125" y="8151"/>
                </a:cubicBezTo>
                <a:cubicBezTo>
                  <a:pt x="12862" y="8091"/>
                  <a:pt x="12619" y="7989"/>
                  <a:pt x="12405" y="7859"/>
                </a:cubicBezTo>
                <a:cubicBezTo>
                  <a:pt x="12210" y="7740"/>
                  <a:pt x="12039" y="7598"/>
                  <a:pt x="11815" y="7511"/>
                </a:cubicBezTo>
                <a:cubicBezTo>
                  <a:pt x="11442" y="7366"/>
                  <a:pt x="10987" y="7395"/>
                  <a:pt x="10691" y="7614"/>
                </a:cubicBezTo>
                <a:cubicBezTo>
                  <a:pt x="10415" y="7816"/>
                  <a:pt x="10354" y="8133"/>
                  <a:pt x="10541" y="8386"/>
                </a:cubicBezTo>
                <a:cubicBezTo>
                  <a:pt x="11394" y="9378"/>
                  <a:pt x="12353" y="10316"/>
                  <a:pt x="13408" y="11190"/>
                </a:cubicBezTo>
                <a:cubicBezTo>
                  <a:pt x="14163" y="11817"/>
                  <a:pt x="14966" y="12410"/>
                  <a:pt x="15813" y="12967"/>
                </a:cubicBezTo>
                <a:cubicBezTo>
                  <a:pt x="15935" y="13052"/>
                  <a:pt x="16030" y="13157"/>
                  <a:pt x="16087" y="13275"/>
                </a:cubicBezTo>
                <a:cubicBezTo>
                  <a:pt x="16141" y="13385"/>
                  <a:pt x="16161" y="13502"/>
                  <a:pt x="16148" y="13618"/>
                </a:cubicBezTo>
                <a:lnTo>
                  <a:pt x="16148" y="14852"/>
                </a:lnTo>
                <a:lnTo>
                  <a:pt x="3561" y="14868"/>
                </a:lnTo>
                <a:lnTo>
                  <a:pt x="3567" y="12078"/>
                </a:lnTo>
                <a:cubicBezTo>
                  <a:pt x="3495" y="10759"/>
                  <a:pt x="3628" y="9438"/>
                  <a:pt x="3964" y="8141"/>
                </a:cubicBezTo>
                <a:cubicBezTo>
                  <a:pt x="4123" y="7531"/>
                  <a:pt x="4325" y="6927"/>
                  <a:pt x="4572" y="6334"/>
                </a:cubicBezTo>
                <a:cubicBezTo>
                  <a:pt x="4817" y="5744"/>
                  <a:pt x="5107" y="5163"/>
                  <a:pt x="5510" y="4622"/>
                </a:cubicBezTo>
                <a:cubicBezTo>
                  <a:pt x="5888" y="4117"/>
                  <a:pt x="6387" y="3641"/>
                  <a:pt x="7121" y="3468"/>
                </a:cubicBezTo>
                <a:cubicBezTo>
                  <a:pt x="7536" y="3370"/>
                  <a:pt x="7976" y="3387"/>
                  <a:pt x="8405" y="3363"/>
                </a:cubicBezTo>
                <a:cubicBezTo>
                  <a:pt x="8764" y="3343"/>
                  <a:pt x="9121" y="3296"/>
                  <a:pt x="9461" y="3202"/>
                </a:cubicBezTo>
                <a:cubicBezTo>
                  <a:pt x="9948" y="3069"/>
                  <a:pt x="10386" y="2845"/>
                  <a:pt x="10699" y="2535"/>
                </a:cubicBezTo>
                <a:cubicBezTo>
                  <a:pt x="10846" y="2388"/>
                  <a:pt x="10961" y="2225"/>
                  <a:pt x="11094" y="2071"/>
                </a:cubicBezTo>
                <a:cubicBezTo>
                  <a:pt x="11258" y="1883"/>
                  <a:pt x="11448" y="1706"/>
                  <a:pt x="11661" y="1547"/>
                </a:cubicBezTo>
                <a:close/>
                <a:moveTo>
                  <a:pt x="2756" y="17548"/>
                </a:moveTo>
                <a:cubicBezTo>
                  <a:pt x="2537" y="17544"/>
                  <a:pt x="2323" y="17598"/>
                  <a:pt x="2152" y="17700"/>
                </a:cubicBezTo>
                <a:cubicBezTo>
                  <a:pt x="2046" y="17764"/>
                  <a:pt x="1960" y="17845"/>
                  <a:pt x="1900" y="17937"/>
                </a:cubicBezTo>
                <a:lnTo>
                  <a:pt x="53" y="20718"/>
                </a:lnTo>
                <a:cubicBezTo>
                  <a:pt x="-28" y="20884"/>
                  <a:pt x="-16" y="21067"/>
                  <a:pt x="86" y="21226"/>
                </a:cubicBezTo>
                <a:cubicBezTo>
                  <a:pt x="226" y="21443"/>
                  <a:pt x="512" y="21585"/>
                  <a:pt x="832" y="21598"/>
                </a:cubicBezTo>
                <a:lnTo>
                  <a:pt x="18941" y="21598"/>
                </a:lnTo>
                <a:cubicBezTo>
                  <a:pt x="19249" y="21595"/>
                  <a:pt x="19530" y="21465"/>
                  <a:pt x="19672" y="21259"/>
                </a:cubicBezTo>
                <a:cubicBezTo>
                  <a:pt x="19790" y="21086"/>
                  <a:pt x="19794" y="20882"/>
                  <a:pt x="19682" y="20706"/>
                </a:cubicBezTo>
                <a:lnTo>
                  <a:pt x="17828" y="17909"/>
                </a:lnTo>
                <a:cubicBezTo>
                  <a:pt x="17744" y="17798"/>
                  <a:pt x="17622" y="17707"/>
                  <a:pt x="17476" y="17643"/>
                </a:cubicBezTo>
                <a:cubicBezTo>
                  <a:pt x="17334" y="17582"/>
                  <a:pt x="17175" y="17549"/>
                  <a:pt x="17012" y="17548"/>
                </a:cubicBezTo>
                <a:lnTo>
                  <a:pt x="2756" y="17548"/>
                </a:lnTo>
                <a:close/>
                <a:moveTo>
                  <a:pt x="16497" y="18889"/>
                </a:moveTo>
                <a:lnTo>
                  <a:pt x="17412" y="20242"/>
                </a:lnTo>
                <a:lnTo>
                  <a:pt x="2328" y="20242"/>
                </a:lnTo>
                <a:lnTo>
                  <a:pt x="3222" y="18899"/>
                </a:lnTo>
                <a:lnTo>
                  <a:pt x="16497" y="18889"/>
                </a:lnTo>
                <a:close/>
              </a:path>
            </a:pathLst>
          </a:custGeom>
          <a:solidFill>
            <a:srgbClr val="FFFFFF"/>
          </a:solidFill>
          <a:ln w="25400">
            <a:noFill/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latin typeface="KoPub돋움체 Bold" panose="02020603020101020101" pitchFamily="18" charset="-127"/>
              <a:ea typeface="KoPub돋움체 Bold" panose="02020603020101020101" pitchFamily="18" charset="-127"/>
              <a:sym typeface="Helvetica Light"/>
            </a:endParaRPr>
          </a:p>
        </p:txBody>
      </p:sp>
      <p:sp>
        <p:nvSpPr>
          <p:cNvPr id="11" name="Freeform 10"/>
          <p:cNvSpPr>
            <a:spLocks noChangeArrowheads="1"/>
          </p:cNvSpPr>
          <p:nvPr/>
        </p:nvSpPr>
        <p:spPr bwMode="auto">
          <a:xfrm>
            <a:off x="4180211" y="1033458"/>
            <a:ext cx="3818006" cy="612358"/>
          </a:xfrm>
          <a:custGeom>
            <a:avLst/>
            <a:gdLst>
              <a:gd name="connsiteX0" fmla="*/ 48291 w 5509494"/>
              <a:gd name="connsiteY0" fmla="*/ 0 h 684875"/>
              <a:gd name="connsiteX1" fmla="*/ 5461203 w 5509494"/>
              <a:gd name="connsiteY1" fmla="*/ 0 h 684875"/>
              <a:gd name="connsiteX2" fmla="*/ 5509494 w 5509494"/>
              <a:gd name="connsiteY2" fmla="*/ 48291 h 684875"/>
              <a:gd name="connsiteX3" fmla="*/ 5509494 w 5509494"/>
              <a:gd name="connsiteY3" fmla="*/ 636584 h 684875"/>
              <a:gd name="connsiteX4" fmla="*/ 5461203 w 5509494"/>
              <a:gd name="connsiteY4" fmla="*/ 684875 h 684875"/>
              <a:gd name="connsiteX5" fmla="*/ 48291 w 5509494"/>
              <a:gd name="connsiteY5" fmla="*/ 684875 h 684875"/>
              <a:gd name="connsiteX6" fmla="*/ 0 w 5509494"/>
              <a:gd name="connsiteY6" fmla="*/ 636584 h 684875"/>
              <a:gd name="connsiteX7" fmla="*/ 0 w 5509494"/>
              <a:gd name="connsiteY7" fmla="*/ 48291 h 684875"/>
              <a:gd name="connsiteX8" fmla="*/ 48291 w 5509494"/>
              <a:gd name="connsiteY8" fmla="*/ 0 h 68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9494" h="684875">
                <a:moveTo>
                  <a:pt x="48291" y="0"/>
                </a:moveTo>
                <a:lnTo>
                  <a:pt x="5461203" y="0"/>
                </a:lnTo>
                <a:cubicBezTo>
                  <a:pt x="5487873" y="0"/>
                  <a:pt x="5509494" y="21621"/>
                  <a:pt x="5509494" y="48291"/>
                </a:cubicBezTo>
                <a:lnTo>
                  <a:pt x="5509494" y="636584"/>
                </a:lnTo>
                <a:cubicBezTo>
                  <a:pt x="5509494" y="663254"/>
                  <a:pt x="5487873" y="684875"/>
                  <a:pt x="5461203" y="684875"/>
                </a:cubicBezTo>
                <a:lnTo>
                  <a:pt x="48291" y="684875"/>
                </a:lnTo>
                <a:cubicBezTo>
                  <a:pt x="21621" y="684875"/>
                  <a:pt x="0" y="663254"/>
                  <a:pt x="0" y="636584"/>
                </a:cubicBezTo>
                <a:lnTo>
                  <a:pt x="0" y="48291"/>
                </a:lnTo>
                <a:cubicBezTo>
                  <a:pt x="0" y="21621"/>
                  <a:pt x="21621" y="0"/>
                  <a:pt x="482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2" name="Freeform 11"/>
          <p:cNvSpPr>
            <a:spLocks noChangeArrowheads="1"/>
          </p:cNvSpPr>
          <p:nvPr/>
        </p:nvSpPr>
        <p:spPr bwMode="auto">
          <a:xfrm>
            <a:off x="8007441" y="1645816"/>
            <a:ext cx="3818006" cy="5091868"/>
          </a:xfrm>
          <a:custGeom>
            <a:avLst/>
            <a:gdLst>
              <a:gd name="connsiteX0" fmla="*/ 0 w 5509494"/>
              <a:gd name="connsiteY0" fmla="*/ 0 h 1780675"/>
              <a:gd name="connsiteX1" fmla="*/ 5509494 w 5509494"/>
              <a:gd name="connsiteY1" fmla="*/ 0 h 1780675"/>
              <a:gd name="connsiteX2" fmla="*/ 5509494 w 5509494"/>
              <a:gd name="connsiteY2" fmla="*/ 1780675 h 1780675"/>
              <a:gd name="connsiteX3" fmla="*/ 0 w 5509494"/>
              <a:gd name="connsiteY3" fmla="*/ 1780675 h 178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9494" h="1780675">
                <a:moveTo>
                  <a:pt x="0" y="0"/>
                </a:moveTo>
                <a:lnTo>
                  <a:pt x="5509494" y="0"/>
                </a:lnTo>
                <a:lnTo>
                  <a:pt x="5509494" y="1780675"/>
                </a:lnTo>
                <a:lnTo>
                  <a:pt x="0" y="1780675"/>
                </a:lnTo>
                <a:close/>
              </a:path>
            </a:pathLst>
          </a:custGeom>
          <a:solidFill>
            <a:schemeClr val="bg1">
              <a:lumMod val="95000"/>
              <a:alpha val="52000"/>
            </a:scheme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3" name="TextBox 46"/>
          <p:cNvSpPr txBox="1">
            <a:spLocks noChangeArrowheads="1"/>
          </p:cNvSpPr>
          <p:nvPr/>
        </p:nvSpPr>
        <p:spPr bwMode="auto">
          <a:xfrm>
            <a:off x="4772072" y="1134645"/>
            <a:ext cx="1878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r>
              <a:rPr lang="en-US" sz="1800" dirty="0" smtClean="0">
                <a:solidFill>
                  <a:srgbClr val="FFFFF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Impact" panose="020B0806030902050204" pitchFamily="34" charset="0"/>
              </a:rPr>
              <a:t>Burstable</a:t>
            </a:r>
            <a:endParaRPr lang="en-US" sz="1800" dirty="0">
              <a:solidFill>
                <a:srgbClr val="FFFFFF"/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cs typeface="Impact" panose="020B0806030902050204" pitchFamily="34" charset="0"/>
            </a:endParaRPr>
          </a:p>
        </p:txBody>
      </p:sp>
      <p:sp>
        <p:nvSpPr>
          <p:cNvPr id="21" name="Freeform 20"/>
          <p:cNvSpPr>
            <a:spLocks noChangeArrowheads="1"/>
          </p:cNvSpPr>
          <p:nvPr/>
        </p:nvSpPr>
        <p:spPr bwMode="auto">
          <a:xfrm>
            <a:off x="7998218" y="1033457"/>
            <a:ext cx="3818006" cy="612357"/>
          </a:xfrm>
          <a:custGeom>
            <a:avLst/>
            <a:gdLst>
              <a:gd name="connsiteX0" fmla="*/ 48291 w 5509494"/>
              <a:gd name="connsiteY0" fmla="*/ 0 h 684875"/>
              <a:gd name="connsiteX1" fmla="*/ 5461203 w 5509494"/>
              <a:gd name="connsiteY1" fmla="*/ 0 h 684875"/>
              <a:gd name="connsiteX2" fmla="*/ 5509494 w 5509494"/>
              <a:gd name="connsiteY2" fmla="*/ 48291 h 684875"/>
              <a:gd name="connsiteX3" fmla="*/ 5509494 w 5509494"/>
              <a:gd name="connsiteY3" fmla="*/ 636584 h 684875"/>
              <a:gd name="connsiteX4" fmla="*/ 5461203 w 5509494"/>
              <a:gd name="connsiteY4" fmla="*/ 684875 h 684875"/>
              <a:gd name="connsiteX5" fmla="*/ 48291 w 5509494"/>
              <a:gd name="connsiteY5" fmla="*/ 684875 h 684875"/>
              <a:gd name="connsiteX6" fmla="*/ 0 w 5509494"/>
              <a:gd name="connsiteY6" fmla="*/ 636584 h 684875"/>
              <a:gd name="connsiteX7" fmla="*/ 0 w 5509494"/>
              <a:gd name="connsiteY7" fmla="*/ 48291 h 684875"/>
              <a:gd name="connsiteX8" fmla="*/ 48291 w 5509494"/>
              <a:gd name="connsiteY8" fmla="*/ 0 h 68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9494" h="684875">
                <a:moveTo>
                  <a:pt x="48291" y="0"/>
                </a:moveTo>
                <a:lnTo>
                  <a:pt x="5461203" y="0"/>
                </a:lnTo>
                <a:cubicBezTo>
                  <a:pt x="5487873" y="0"/>
                  <a:pt x="5509494" y="21621"/>
                  <a:pt x="5509494" y="48291"/>
                </a:cubicBezTo>
                <a:lnTo>
                  <a:pt x="5509494" y="636584"/>
                </a:lnTo>
                <a:cubicBezTo>
                  <a:pt x="5509494" y="663254"/>
                  <a:pt x="5487873" y="684875"/>
                  <a:pt x="5461203" y="684875"/>
                </a:cubicBezTo>
                <a:lnTo>
                  <a:pt x="48291" y="684875"/>
                </a:lnTo>
                <a:cubicBezTo>
                  <a:pt x="21621" y="684875"/>
                  <a:pt x="0" y="663254"/>
                  <a:pt x="0" y="636584"/>
                </a:cubicBezTo>
                <a:lnTo>
                  <a:pt x="0" y="48291"/>
                </a:lnTo>
                <a:cubicBezTo>
                  <a:pt x="0" y="21621"/>
                  <a:pt x="21621" y="0"/>
                  <a:pt x="482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2" name="Freeform 21"/>
          <p:cNvSpPr>
            <a:spLocks noChangeArrowheads="1"/>
          </p:cNvSpPr>
          <p:nvPr/>
        </p:nvSpPr>
        <p:spPr bwMode="auto">
          <a:xfrm>
            <a:off x="4223654" y="1645814"/>
            <a:ext cx="3818006" cy="5091868"/>
          </a:xfrm>
          <a:custGeom>
            <a:avLst/>
            <a:gdLst>
              <a:gd name="connsiteX0" fmla="*/ 0 w 5509494"/>
              <a:gd name="connsiteY0" fmla="*/ 0 h 1780675"/>
              <a:gd name="connsiteX1" fmla="*/ 5509494 w 5509494"/>
              <a:gd name="connsiteY1" fmla="*/ 0 h 1780675"/>
              <a:gd name="connsiteX2" fmla="*/ 5509494 w 5509494"/>
              <a:gd name="connsiteY2" fmla="*/ 1780675 h 1780675"/>
              <a:gd name="connsiteX3" fmla="*/ 0 w 5509494"/>
              <a:gd name="connsiteY3" fmla="*/ 1780675 h 178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9494" h="1780675">
                <a:moveTo>
                  <a:pt x="0" y="0"/>
                </a:moveTo>
                <a:lnTo>
                  <a:pt x="5509494" y="0"/>
                </a:lnTo>
                <a:lnTo>
                  <a:pt x="5509494" y="1780675"/>
                </a:lnTo>
                <a:lnTo>
                  <a:pt x="0" y="1780675"/>
                </a:lnTo>
                <a:close/>
              </a:path>
            </a:pathLst>
          </a:custGeom>
          <a:solidFill>
            <a:schemeClr val="bg1">
              <a:lumMod val="95000"/>
              <a:alpha val="52000"/>
            </a:scheme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3" name="TextBox 46"/>
          <p:cNvSpPr txBox="1">
            <a:spLocks noChangeArrowheads="1"/>
          </p:cNvSpPr>
          <p:nvPr/>
        </p:nvSpPr>
        <p:spPr bwMode="auto">
          <a:xfrm>
            <a:off x="8590078" y="1151051"/>
            <a:ext cx="1590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r>
              <a:rPr lang="en-US" sz="1800" dirty="0" smtClean="0">
                <a:solidFill>
                  <a:srgbClr val="FFFFF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Impact" panose="020B0806030902050204" pitchFamily="34" charset="0"/>
              </a:rPr>
              <a:t>Guaranteed</a:t>
            </a:r>
            <a:endParaRPr lang="en-US" sz="1800" dirty="0">
              <a:solidFill>
                <a:srgbClr val="FFFFFF"/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cs typeface="Impact" panose="020B0806030902050204" pitchFamily="34" charset="0"/>
            </a:endParaRPr>
          </a:p>
        </p:txBody>
      </p:sp>
      <p:sp>
        <p:nvSpPr>
          <p:cNvPr id="25" name="Shape"/>
          <p:cNvSpPr/>
          <p:nvPr/>
        </p:nvSpPr>
        <p:spPr bwMode="auto">
          <a:xfrm>
            <a:off x="4307153" y="1188980"/>
            <a:ext cx="281201" cy="3817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0" y="0"/>
                </a:moveTo>
                <a:cubicBezTo>
                  <a:pt x="296" y="0"/>
                  <a:pt x="0" y="296"/>
                  <a:pt x="0" y="660"/>
                </a:cubicBezTo>
                <a:lnTo>
                  <a:pt x="0" y="20598"/>
                </a:lnTo>
                <a:cubicBezTo>
                  <a:pt x="6" y="20880"/>
                  <a:pt x="128" y="21148"/>
                  <a:pt x="338" y="21338"/>
                </a:cubicBezTo>
                <a:cubicBezTo>
                  <a:pt x="506" y="21490"/>
                  <a:pt x="720" y="21583"/>
                  <a:pt x="946" y="21600"/>
                </a:cubicBezTo>
                <a:lnTo>
                  <a:pt x="20940" y="21600"/>
                </a:lnTo>
                <a:cubicBezTo>
                  <a:pt x="21304" y="21600"/>
                  <a:pt x="21600" y="21304"/>
                  <a:pt x="21600" y="20940"/>
                </a:cubicBezTo>
                <a:cubicBezTo>
                  <a:pt x="21600" y="20576"/>
                  <a:pt x="21304" y="20280"/>
                  <a:pt x="20940" y="20281"/>
                </a:cubicBezTo>
                <a:lnTo>
                  <a:pt x="1319" y="20281"/>
                </a:lnTo>
                <a:lnTo>
                  <a:pt x="1319" y="660"/>
                </a:lnTo>
                <a:cubicBezTo>
                  <a:pt x="1320" y="296"/>
                  <a:pt x="1024" y="0"/>
                  <a:pt x="660" y="0"/>
                </a:cubicBezTo>
                <a:close/>
                <a:moveTo>
                  <a:pt x="16851" y="10"/>
                </a:moveTo>
                <a:cubicBezTo>
                  <a:pt x="16462" y="10"/>
                  <a:pt x="16146" y="326"/>
                  <a:pt x="16146" y="715"/>
                </a:cubicBezTo>
                <a:lnTo>
                  <a:pt x="16146" y="2726"/>
                </a:lnTo>
                <a:lnTo>
                  <a:pt x="15686" y="2726"/>
                </a:lnTo>
                <a:lnTo>
                  <a:pt x="15682" y="2726"/>
                </a:lnTo>
                <a:cubicBezTo>
                  <a:pt x="15433" y="2726"/>
                  <a:pt x="15306" y="2727"/>
                  <a:pt x="15173" y="2769"/>
                </a:cubicBezTo>
                <a:cubicBezTo>
                  <a:pt x="15026" y="2822"/>
                  <a:pt x="14910" y="2938"/>
                  <a:pt x="14857" y="3085"/>
                </a:cubicBezTo>
                <a:cubicBezTo>
                  <a:pt x="14814" y="3219"/>
                  <a:pt x="14815" y="3345"/>
                  <a:pt x="14815" y="3594"/>
                </a:cubicBezTo>
                <a:lnTo>
                  <a:pt x="14815" y="8552"/>
                </a:lnTo>
                <a:cubicBezTo>
                  <a:pt x="14815" y="8805"/>
                  <a:pt x="14814" y="8931"/>
                  <a:pt x="14857" y="9066"/>
                </a:cubicBezTo>
                <a:cubicBezTo>
                  <a:pt x="14910" y="9212"/>
                  <a:pt x="15026" y="9328"/>
                  <a:pt x="15173" y="9382"/>
                </a:cubicBezTo>
                <a:cubicBezTo>
                  <a:pt x="15307" y="9424"/>
                  <a:pt x="15433" y="9424"/>
                  <a:pt x="15682" y="9424"/>
                </a:cubicBezTo>
                <a:lnTo>
                  <a:pt x="16146" y="9424"/>
                </a:lnTo>
                <a:lnTo>
                  <a:pt x="16146" y="11436"/>
                </a:lnTo>
                <a:cubicBezTo>
                  <a:pt x="16146" y="11825"/>
                  <a:pt x="16462" y="12140"/>
                  <a:pt x="16851" y="12140"/>
                </a:cubicBezTo>
                <a:cubicBezTo>
                  <a:pt x="17240" y="12140"/>
                  <a:pt x="17556" y="11825"/>
                  <a:pt x="17556" y="11436"/>
                </a:cubicBezTo>
                <a:lnTo>
                  <a:pt x="17556" y="9424"/>
                </a:lnTo>
                <a:lnTo>
                  <a:pt x="18016" y="9424"/>
                </a:lnTo>
                <a:cubicBezTo>
                  <a:pt x="18269" y="9424"/>
                  <a:pt x="18395" y="9424"/>
                  <a:pt x="18529" y="9382"/>
                </a:cubicBezTo>
                <a:cubicBezTo>
                  <a:pt x="18676" y="9328"/>
                  <a:pt x="18791" y="9212"/>
                  <a:pt x="18845" y="9066"/>
                </a:cubicBezTo>
                <a:cubicBezTo>
                  <a:pt x="18887" y="8931"/>
                  <a:pt x="18888" y="8805"/>
                  <a:pt x="18888" y="8557"/>
                </a:cubicBezTo>
                <a:lnTo>
                  <a:pt x="18888" y="3598"/>
                </a:lnTo>
                <a:cubicBezTo>
                  <a:pt x="18888" y="3345"/>
                  <a:pt x="18887" y="3219"/>
                  <a:pt x="18845" y="3085"/>
                </a:cubicBezTo>
                <a:cubicBezTo>
                  <a:pt x="18791" y="2938"/>
                  <a:pt x="18676" y="2822"/>
                  <a:pt x="18529" y="2769"/>
                </a:cubicBezTo>
                <a:cubicBezTo>
                  <a:pt x="18395" y="2727"/>
                  <a:pt x="18269" y="2726"/>
                  <a:pt x="18020" y="2726"/>
                </a:cubicBezTo>
                <a:lnTo>
                  <a:pt x="17556" y="2726"/>
                </a:lnTo>
                <a:lnTo>
                  <a:pt x="17556" y="715"/>
                </a:lnTo>
                <a:cubicBezTo>
                  <a:pt x="17556" y="326"/>
                  <a:pt x="17240" y="10"/>
                  <a:pt x="16851" y="10"/>
                </a:cubicBezTo>
                <a:close/>
                <a:moveTo>
                  <a:pt x="16182" y="4001"/>
                </a:moveTo>
                <a:lnTo>
                  <a:pt x="17519" y="4001"/>
                </a:lnTo>
                <a:lnTo>
                  <a:pt x="17519" y="8149"/>
                </a:lnTo>
                <a:lnTo>
                  <a:pt x="16182" y="8149"/>
                </a:lnTo>
                <a:lnTo>
                  <a:pt x="16182" y="4001"/>
                </a:lnTo>
                <a:close/>
                <a:moveTo>
                  <a:pt x="11466" y="4067"/>
                </a:moveTo>
                <a:cubicBezTo>
                  <a:pt x="11077" y="4067"/>
                  <a:pt x="10761" y="4382"/>
                  <a:pt x="10761" y="4771"/>
                </a:cubicBezTo>
                <a:lnTo>
                  <a:pt x="10761" y="6783"/>
                </a:lnTo>
                <a:lnTo>
                  <a:pt x="10301" y="6783"/>
                </a:lnTo>
                <a:lnTo>
                  <a:pt x="10296" y="6783"/>
                </a:lnTo>
                <a:cubicBezTo>
                  <a:pt x="10047" y="6783"/>
                  <a:pt x="9920" y="6783"/>
                  <a:pt x="9787" y="6825"/>
                </a:cubicBezTo>
                <a:cubicBezTo>
                  <a:pt x="9640" y="6879"/>
                  <a:pt x="9525" y="6994"/>
                  <a:pt x="9471" y="7141"/>
                </a:cubicBezTo>
                <a:cubicBezTo>
                  <a:pt x="9429" y="7275"/>
                  <a:pt x="9429" y="7402"/>
                  <a:pt x="9429" y="7650"/>
                </a:cubicBezTo>
                <a:lnTo>
                  <a:pt x="9429" y="12609"/>
                </a:lnTo>
                <a:cubicBezTo>
                  <a:pt x="9429" y="12861"/>
                  <a:pt x="9429" y="12988"/>
                  <a:pt x="9471" y="13122"/>
                </a:cubicBezTo>
                <a:cubicBezTo>
                  <a:pt x="9525" y="13269"/>
                  <a:pt x="9640" y="13384"/>
                  <a:pt x="9787" y="13438"/>
                </a:cubicBezTo>
                <a:cubicBezTo>
                  <a:pt x="9921" y="13480"/>
                  <a:pt x="10048" y="13480"/>
                  <a:pt x="10296" y="13480"/>
                </a:cubicBezTo>
                <a:lnTo>
                  <a:pt x="10761" y="13480"/>
                </a:lnTo>
                <a:lnTo>
                  <a:pt x="10761" y="15492"/>
                </a:lnTo>
                <a:cubicBezTo>
                  <a:pt x="10761" y="15881"/>
                  <a:pt x="11077" y="16197"/>
                  <a:pt x="11466" y="16197"/>
                </a:cubicBezTo>
                <a:cubicBezTo>
                  <a:pt x="11855" y="16197"/>
                  <a:pt x="12171" y="15881"/>
                  <a:pt x="12171" y="15492"/>
                </a:cubicBezTo>
                <a:lnTo>
                  <a:pt x="12171" y="13480"/>
                </a:lnTo>
                <a:lnTo>
                  <a:pt x="12631" y="13480"/>
                </a:lnTo>
                <a:cubicBezTo>
                  <a:pt x="12884" y="13480"/>
                  <a:pt x="13009" y="13480"/>
                  <a:pt x="13144" y="13438"/>
                </a:cubicBezTo>
                <a:cubicBezTo>
                  <a:pt x="13290" y="13384"/>
                  <a:pt x="13406" y="13269"/>
                  <a:pt x="13459" y="13122"/>
                </a:cubicBezTo>
                <a:cubicBezTo>
                  <a:pt x="13502" y="12988"/>
                  <a:pt x="13502" y="12862"/>
                  <a:pt x="13502" y="12613"/>
                </a:cubicBezTo>
                <a:lnTo>
                  <a:pt x="13502" y="7654"/>
                </a:lnTo>
                <a:cubicBezTo>
                  <a:pt x="13502" y="7401"/>
                  <a:pt x="13502" y="7275"/>
                  <a:pt x="13459" y="7141"/>
                </a:cubicBezTo>
                <a:cubicBezTo>
                  <a:pt x="13406" y="6994"/>
                  <a:pt x="13290" y="6879"/>
                  <a:pt x="13144" y="6825"/>
                </a:cubicBezTo>
                <a:cubicBezTo>
                  <a:pt x="13009" y="6783"/>
                  <a:pt x="12883" y="6783"/>
                  <a:pt x="12635" y="6783"/>
                </a:cubicBezTo>
                <a:lnTo>
                  <a:pt x="12171" y="6783"/>
                </a:lnTo>
                <a:lnTo>
                  <a:pt x="12171" y="4771"/>
                </a:lnTo>
                <a:cubicBezTo>
                  <a:pt x="12171" y="4382"/>
                  <a:pt x="11855" y="4067"/>
                  <a:pt x="11466" y="4067"/>
                </a:cubicBezTo>
                <a:close/>
                <a:moveTo>
                  <a:pt x="6080" y="6707"/>
                </a:moveTo>
                <a:cubicBezTo>
                  <a:pt x="5691" y="6707"/>
                  <a:pt x="5375" y="7022"/>
                  <a:pt x="5375" y="7411"/>
                </a:cubicBezTo>
                <a:lnTo>
                  <a:pt x="5375" y="9423"/>
                </a:lnTo>
                <a:lnTo>
                  <a:pt x="4915" y="9423"/>
                </a:lnTo>
                <a:lnTo>
                  <a:pt x="4910" y="9423"/>
                </a:lnTo>
                <a:cubicBezTo>
                  <a:pt x="4661" y="9423"/>
                  <a:pt x="4534" y="9424"/>
                  <a:pt x="4401" y="9466"/>
                </a:cubicBezTo>
                <a:cubicBezTo>
                  <a:pt x="4254" y="9519"/>
                  <a:pt x="4139" y="9635"/>
                  <a:pt x="4085" y="9782"/>
                </a:cubicBezTo>
                <a:cubicBezTo>
                  <a:pt x="4043" y="9916"/>
                  <a:pt x="4043" y="10042"/>
                  <a:pt x="4043" y="10291"/>
                </a:cubicBezTo>
                <a:lnTo>
                  <a:pt x="4043" y="15249"/>
                </a:lnTo>
                <a:cubicBezTo>
                  <a:pt x="4043" y="15502"/>
                  <a:pt x="4043" y="15628"/>
                  <a:pt x="4085" y="15762"/>
                </a:cubicBezTo>
                <a:cubicBezTo>
                  <a:pt x="4139" y="15909"/>
                  <a:pt x="4254" y="16025"/>
                  <a:pt x="4401" y="16078"/>
                </a:cubicBezTo>
                <a:cubicBezTo>
                  <a:pt x="4535" y="16121"/>
                  <a:pt x="4662" y="16120"/>
                  <a:pt x="4910" y="16120"/>
                </a:cubicBezTo>
                <a:lnTo>
                  <a:pt x="5375" y="16120"/>
                </a:lnTo>
                <a:lnTo>
                  <a:pt x="5375" y="18133"/>
                </a:lnTo>
                <a:cubicBezTo>
                  <a:pt x="5375" y="18522"/>
                  <a:pt x="5691" y="18837"/>
                  <a:pt x="6080" y="18837"/>
                </a:cubicBezTo>
                <a:cubicBezTo>
                  <a:pt x="6469" y="18837"/>
                  <a:pt x="6785" y="18522"/>
                  <a:pt x="6785" y="18133"/>
                </a:cubicBezTo>
                <a:lnTo>
                  <a:pt x="6785" y="16120"/>
                </a:lnTo>
                <a:lnTo>
                  <a:pt x="7245" y="16120"/>
                </a:lnTo>
                <a:cubicBezTo>
                  <a:pt x="7498" y="16120"/>
                  <a:pt x="7623" y="16121"/>
                  <a:pt x="7758" y="16078"/>
                </a:cubicBezTo>
                <a:cubicBezTo>
                  <a:pt x="7904" y="16025"/>
                  <a:pt x="8020" y="15909"/>
                  <a:pt x="8074" y="15762"/>
                </a:cubicBezTo>
                <a:cubicBezTo>
                  <a:pt x="8116" y="15628"/>
                  <a:pt x="8116" y="15502"/>
                  <a:pt x="8116" y="15253"/>
                </a:cubicBezTo>
                <a:lnTo>
                  <a:pt x="8116" y="10294"/>
                </a:lnTo>
                <a:cubicBezTo>
                  <a:pt x="8116" y="10042"/>
                  <a:pt x="8116" y="9916"/>
                  <a:pt x="8074" y="9782"/>
                </a:cubicBezTo>
                <a:cubicBezTo>
                  <a:pt x="8020" y="9635"/>
                  <a:pt x="7904" y="9519"/>
                  <a:pt x="7758" y="9466"/>
                </a:cubicBezTo>
                <a:cubicBezTo>
                  <a:pt x="7623" y="9423"/>
                  <a:pt x="7497" y="9423"/>
                  <a:pt x="7249" y="9423"/>
                </a:cubicBezTo>
                <a:lnTo>
                  <a:pt x="6785" y="9423"/>
                </a:lnTo>
                <a:lnTo>
                  <a:pt x="6785" y="7411"/>
                </a:lnTo>
                <a:cubicBezTo>
                  <a:pt x="6785" y="7022"/>
                  <a:pt x="6469" y="6707"/>
                  <a:pt x="6080" y="6707"/>
                </a:cubicBezTo>
                <a:close/>
                <a:moveTo>
                  <a:pt x="10797" y="8058"/>
                </a:moveTo>
                <a:lnTo>
                  <a:pt x="12134" y="8058"/>
                </a:lnTo>
                <a:lnTo>
                  <a:pt x="12134" y="12206"/>
                </a:lnTo>
                <a:lnTo>
                  <a:pt x="10797" y="12206"/>
                </a:lnTo>
                <a:lnTo>
                  <a:pt x="10797" y="8058"/>
                </a:lnTo>
                <a:close/>
                <a:moveTo>
                  <a:pt x="5411" y="10698"/>
                </a:moveTo>
                <a:lnTo>
                  <a:pt x="6748" y="10698"/>
                </a:lnTo>
                <a:lnTo>
                  <a:pt x="6748" y="14846"/>
                </a:lnTo>
                <a:lnTo>
                  <a:pt x="5411" y="14846"/>
                </a:lnTo>
                <a:lnTo>
                  <a:pt x="5411" y="10698"/>
                </a:lnTo>
                <a:close/>
              </a:path>
            </a:pathLst>
          </a:custGeom>
          <a:solidFill>
            <a:srgbClr val="FFFFFF"/>
          </a:solidFill>
          <a:ln w="25400">
            <a:noFill/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solidFill>
                <a:srgbClr val="FFFFFF"/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sym typeface="Helvetica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2573" y="2104732"/>
            <a:ext cx="305758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200" dirty="0" smtClean="0">
              <a:solidFill>
                <a:schemeClr val="bg1">
                  <a:lumMod val="50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0" name="Shape"/>
          <p:cNvSpPr/>
          <p:nvPr/>
        </p:nvSpPr>
        <p:spPr bwMode="auto">
          <a:xfrm>
            <a:off x="8101377" y="1216055"/>
            <a:ext cx="227563" cy="342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2065" y="0"/>
                </a:moveTo>
                <a:cubicBezTo>
                  <a:pt x="1471" y="0"/>
                  <a:pt x="1170" y="1"/>
                  <a:pt x="853" y="125"/>
                </a:cubicBezTo>
                <a:cubicBezTo>
                  <a:pt x="504" y="281"/>
                  <a:pt x="229" y="619"/>
                  <a:pt x="102" y="1049"/>
                </a:cubicBezTo>
                <a:cubicBezTo>
                  <a:pt x="0" y="1442"/>
                  <a:pt x="0" y="1812"/>
                  <a:pt x="0" y="2540"/>
                </a:cubicBezTo>
                <a:lnTo>
                  <a:pt x="0" y="15669"/>
                </a:lnTo>
                <a:cubicBezTo>
                  <a:pt x="0" y="16408"/>
                  <a:pt x="0" y="16777"/>
                  <a:pt x="102" y="17170"/>
                </a:cubicBezTo>
                <a:cubicBezTo>
                  <a:pt x="229" y="17600"/>
                  <a:pt x="504" y="17939"/>
                  <a:pt x="853" y="18095"/>
                </a:cubicBezTo>
                <a:cubicBezTo>
                  <a:pt x="1172" y="18219"/>
                  <a:pt x="1473" y="18219"/>
                  <a:pt x="2065" y="18219"/>
                </a:cubicBezTo>
                <a:lnTo>
                  <a:pt x="8611" y="18219"/>
                </a:lnTo>
                <a:lnTo>
                  <a:pt x="6964" y="20194"/>
                </a:lnTo>
                <a:cubicBezTo>
                  <a:pt x="6812" y="20416"/>
                  <a:pt x="6763" y="20717"/>
                  <a:pt x="6833" y="20994"/>
                </a:cubicBezTo>
                <a:cubicBezTo>
                  <a:pt x="6920" y="21336"/>
                  <a:pt x="7169" y="21576"/>
                  <a:pt x="7459" y="21599"/>
                </a:cubicBezTo>
                <a:lnTo>
                  <a:pt x="14145" y="21599"/>
                </a:lnTo>
                <a:cubicBezTo>
                  <a:pt x="14462" y="21600"/>
                  <a:pt x="14740" y="21340"/>
                  <a:pt x="14824" y="20965"/>
                </a:cubicBezTo>
                <a:cubicBezTo>
                  <a:pt x="14887" y="20685"/>
                  <a:pt x="14828" y="20386"/>
                  <a:pt x="14669" y="20173"/>
                </a:cubicBezTo>
                <a:lnTo>
                  <a:pt x="13064" y="18219"/>
                </a:lnTo>
                <a:lnTo>
                  <a:pt x="19526" y="18219"/>
                </a:lnTo>
                <a:cubicBezTo>
                  <a:pt x="20127" y="18219"/>
                  <a:pt x="20427" y="18219"/>
                  <a:pt x="20747" y="18095"/>
                </a:cubicBezTo>
                <a:cubicBezTo>
                  <a:pt x="21096" y="17939"/>
                  <a:pt x="21372" y="17600"/>
                  <a:pt x="21499" y="17170"/>
                </a:cubicBezTo>
                <a:cubicBezTo>
                  <a:pt x="21600" y="16777"/>
                  <a:pt x="21600" y="16408"/>
                  <a:pt x="21600" y="15680"/>
                </a:cubicBezTo>
                <a:lnTo>
                  <a:pt x="21600" y="2551"/>
                </a:lnTo>
                <a:cubicBezTo>
                  <a:pt x="21600" y="1812"/>
                  <a:pt x="21600" y="1442"/>
                  <a:pt x="21499" y="1049"/>
                </a:cubicBezTo>
                <a:cubicBezTo>
                  <a:pt x="21372" y="619"/>
                  <a:pt x="21096" y="281"/>
                  <a:pt x="20747" y="125"/>
                </a:cubicBezTo>
                <a:cubicBezTo>
                  <a:pt x="20427" y="0"/>
                  <a:pt x="20127" y="0"/>
                  <a:pt x="19535" y="0"/>
                </a:cubicBezTo>
                <a:lnTo>
                  <a:pt x="2074" y="0"/>
                </a:lnTo>
                <a:lnTo>
                  <a:pt x="2065" y="0"/>
                </a:lnTo>
                <a:close/>
                <a:moveTo>
                  <a:pt x="1351" y="1597"/>
                </a:moveTo>
                <a:lnTo>
                  <a:pt x="20299" y="1597"/>
                </a:lnTo>
                <a:lnTo>
                  <a:pt x="20299" y="3672"/>
                </a:lnTo>
                <a:lnTo>
                  <a:pt x="16147" y="7174"/>
                </a:lnTo>
                <a:cubicBezTo>
                  <a:pt x="15779" y="6810"/>
                  <a:pt x="15332" y="6627"/>
                  <a:pt x="14884" y="6627"/>
                </a:cubicBezTo>
                <a:cubicBezTo>
                  <a:pt x="14368" y="6627"/>
                  <a:pt x="13850" y="6870"/>
                  <a:pt x="13456" y="7355"/>
                </a:cubicBezTo>
                <a:cubicBezTo>
                  <a:pt x="13394" y="7432"/>
                  <a:pt x="13338" y="7513"/>
                  <a:pt x="13285" y="7597"/>
                </a:cubicBezTo>
                <a:lnTo>
                  <a:pt x="8790" y="5693"/>
                </a:lnTo>
                <a:cubicBezTo>
                  <a:pt x="8759" y="5114"/>
                  <a:pt x="8565" y="4546"/>
                  <a:pt x="8205" y="4104"/>
                </a:cubicBezTo>
                <a:cubicBezTo>
                  <a:pt x="7811" y="3619"/>
                  <a:pt x="7295" y="3376"/>
                  <a:pt x="6778" y="3376"/>
                </a:cubicBezTo>
                <a:cubicBezTo>
                  <a:pt x="6261" y="3376"/>
                  <a:pt x="5744" y="3619"/>
                  <a:pt x="5350" y="4104"/>
                </a:cubicBezTo>
                <a:cubicBezTo>
                  <a:pt x="4850" y="4718"/>
                  <a:pt x="4668" y="5575"/>
                  <a:pt x="4802" y="6366"/>
                </a:cubicBezTo>
                <a:lnTo>
                  <a:pt x="1351" y="9185"/>
                </a:lnTo>
                <a:lnTo>
                  <a:pt x="1351" y="1597"/>
                </a:lnTo>
                <a:close/>
                <a:moveTo>
                  <a:pt x="6778" y="5008"/>
                </a:moveTo>
                <a:cubicBezTo>
                  <a:pt x="6955" y="5008"/>
                  <a:pt x="7132" y="5091"/>
                  <a:pt x="7267" y="5257"/>
                </a:cubicBezTo>
                <a:cubicBezTo>
                  <a:pt x="7537" y="5590"/>
                  <a:pt x="7537" y="6128"/>
                  <a:pt x="7267" y="6461"/>
                </a:cubicBezTo>
                <a:cubicBezTo>
                  <a:pt x="6997" y="6793"/>
                  <a:pt x="6559" y="6793"/>
                  <a:pt x="6288" y="6461"/>
                </a:cubicBezTo>
                <a:cubicBezTo>
                  <a:pt x="6018" y="6128"/>
                  <a:pt x="6018" y="5590"/>
                  <a:pt x="6288" y="5257"/>
                </a:cubicBezTo>
                <a:cubicBezTo>
                  <a:pt x="6423" y="5091"/>
                  <a:pt x="6601" y="5008"/>
                  <a:pt x="6778" y="5008"/>
                </a:cubicBezTo>
                <a:close/>
                <a:moveTo>
                  <a:pt x="20299" y="5686"/>
                </a:moveTo>
                <a:lnTo>
                  <a:pt x="20299" y="13291"/>
                </a:lnTo>
                <a:lnTo>
                  <a:pt x="1351" y="13291"/>
                </a:lnTo>
                <a:lnTo>
                  <a:pt x="1351" y="11156"/>
                </a:lnTo>
                <a:lnTo>
                  <a:pt x="5508" y="7790"/>
                </a:lnTo>
                <a:cubicBezTo>
                  <a:pt x="6301" y="8580"/>
                  <a:pt x="7468" y="8522"/>
                  <a:pt x="8205" y="7615"/>
                </a:cubicBezTo>
                <a:cubicBezTo>
                  <a:pt x="8284" y="7518"/>
                  <a:pt x="8353" y="7413"/>
                  <a:pt x="8416" y="7305"/>
                </a:cubicBezTo>
                <a:lnTo>
                  <a:pt x="12867" y="9173"/>
                </a:lnTo>
                <a:cubicBezTo>
                  <a:pt x="12880" y="9787"/>
                  <a:pt x="13075" y="10397"/>
                  <a:pt x="13456" y="10866"/>
                </a:cubicBezTo>
                <a:cubicBezTo>
                  <a:pt x="14245" y="11836"/>
                  <a:pt x="15523" y="11836"/>
                  <a:pt x="16312" y="10866"/>
                </a:cubicBezTo>
                <a:cubicBezTo>
                  <a:pt x="16827" y="10232"/>
                  <a:pt x="17003" y="9340"/>
                  <a:pt x="16844" y="8528"/>
                </a:cubicBezTo>
                <a:lnTo>
                  <a:pt x="20299" y="5686"/>
                </a:lnTo>
                <a:close/>
                <a:moveTo>
                  <a:pt x="14884" y="8259"/>
                </a:moveTo>
                <a:cubicBezTo>
                  <a:pt x="15061" y="8259"/>
                  <a:pt x="15238" y="8342"/>
                  <a:pt x="15373" y="8508"/>
                </a:cubicBezTo>
                <a:cubicBezTo>
                  <a:pt x="15644" y="8840"/>
                  <a:pt x="15644" y="9379"/>
                  <a:pt x="15373" y="9712"/>
                </a:cubicBezTo>
                <a:cubicBezTo>
                  <a:pt x="15103" y="10044"/>
                  <a:pt x="14665" y="10044"/>
                  <a:pt x="14395" y="9712"/>
                </a:cubicBezTo>
                <a:cubicBezTo>
                  <a:pt x="14124" y="9379"/>
                  <a:pt x="14124" y="8840"/>
                  <a:pt x="14395" y="8508"/>
                </a:cubicBezTo>
                <a:cubicBezTo>
                  <a:pt x="14530" y="8342"/>
                  <a:pt x="14707" y="8259"/>
                  <a:pt x="14884" y="8259"/>
                </a:cubicBezTo>
                <a:close/>
                <a:moveTo>
                  <a:pt x="1351" y="14948"/>
                </a:moveTo>
                <a:lnTo>
                  <a:pt x="20299" y="14948"/>
                </a:lnTo>
                <a:lnTo>
                  <a:pt x="20299" y="16623"/>
                </a:lnTo>
                <a:lnTo>
                  <a:pt x="1351" y="16623"/>
                </a:lnTo>
                <a:lnTo>
                  <a:pt x="1351" y="14948"/>
                </a:lnTo>
                <a:close/>
                <a:moveTo>
                  <a:pt x="10425" y="18219"/>
                </a:moveTo>
                <a:lnTo>
                  <a:pt x="11209" y="18219"/>
                </a:lnTo>
                <a:lnTo>
                  <a:pt x="12570" y="19944"/>
                </a:lnTo>
                <a:lnTo>
                  <a:pt x="9053" y="19944"/>
                </a:lnTo>
                <a:lnTo>
                  <a:pt x="10425" y="18219"/>
                </a:lnTo>
                <a:close/>
              </a:path>
            </a:pathLst>
          </a:custGeom>
          <a:solidFill>
            <a:srgbClr val="FFFFFF"/>
          </a:solidFill>
          <a:ln w="25400">
            <a:noFill/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solidFill>
                <a:srgbClr val="FFFFFF"/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sym typeface="Helvetica Light"/>
            </a:endParaRPr>
          </a:p>
        </p:txBody>
      </p:sp>
      <p:pic>
        <p:nvPicPr>
          <p:cNvPr id="34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71"/>
          <a:stretch>
            <a:fillRect/>
          </a:stretch>
        </p:blipFill>
        <p:spPr bwMode="auto">
          <a:xfrm>
            <a:off x="0" y="0"/>
            <a:ext cx="12192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7163"/>
            <a:ext cx="5181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제목 1"/>
          <p:cNvSpPr txBox="1">
            <a:spLocks/>
          </p:cNvSpPr>
          <p:nvPr/>
        </p:nvSpPr>
        <p:spPr>
          <a:xfrm>
            <a:off x="141288" y="30106"/>
            <a:ext cx="6757416" cy="7350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 err="1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QoS</a:t>
            </a:r>
            <a:r>
              <a:rPr lang="en-US" altLang="ko-KR" dirty="0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및 </a:t>
            </a:r>
            <a:r>
              <a:rPr lang="en-US" altLang="ko-KR" dirty="0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Out Of Memory</a:t>
            </a:r>
            <a:endParaRPr lang="ko-KR" altLang="en-US" dirty="0" smtClean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035170" y="3467819"/>
            <a:ext cx="1121679" cy="26224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Request</a:t>
            </a:r>
            <a:endParaRPr lang="ko-KR" altLang="en-US" b="1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262665" y="3467819"/>
            <a:ext cx="1121679" cy="26224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Limits</a:t>
            </a:r>
            <a:endParaRPr lang="ko-KR" altLang="en-US" dirty="0">
              <a:solidFill>
                <a:schemeClr val="tx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43" name="곱셈 기호 42"/>
          <p:cNvSpPr/>
          <p:nvPr/>
        </p:nvSpPr>
        <p:spPr>
          <a:xfrm>
            <a:off x="1340256" y="4368855"/>
            <a:ext cx="578781" cy="779574"/>
          </a:xfrm>
          <a:prstGeom prst="mathMultiply">
            <a:avLst/>
          </a:prstGeom>
          <a:solidFill>
            <a:srgbClr val="E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44" name="곱셈 기호 43"/>
          <p:cNvSpPr/>
          <p:nvPr/>
        </p:nvSpPr>
        <p:spPr>
          <a:xfrm>
            <a:off x="2516173" y="4389247"/>
            <a:ext cx="578781" cy="779574"/>
          </a:xfrm>
          <a:prstGeom prst="mathMultiply">
            <a:avLst/>
          </a:prstGeom>
          <a:solidFill>
            <a:srgbClr val="E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4738168" y="3467819"/>
            <a:ext cx="1121679" cy="2622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Request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5965663" y="2730500"/>
            <a:ext cx="1121679" cy="335974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Limits</a:t>
            </a:r>
            <a:endParaRPr lang="ko-KR" altLang="en-US" dirty="0">
              <a:solidFill>
                <a:schemeClr val="tx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8887129" y="2767987"/>
            <a:ext cx="1121679" cy="33597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Request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10114624" y="2767987"/>
            <a:ext cx="1121679" cy="335974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Limits</a:t>
            </a:r>
            <a:endParaRPr lang="ko-KR" altLang="en-US" dirty="0">
              <a:solidFill>
                <a:schemeClr val="tx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081383" y="2213986"/>
            <a:ext cx="197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Request = Limits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 flipV="1">
            <a:off x="8328940" y="2767985"/>
            <a:ext cx="3482802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035957" y="2194314"/>
            <a:ext cx="197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Request &lt; Limits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cxnSp>
        <p:nvCxnSpPr>
          <p:cNvPr id="59" name="직선 연결선 58"/>
          <p:cNvCxnSpPr/>
          <p:nvPr/>
        </p:nvCxnSpPr>
        <p:spPr>
          <a:xfrm flipV="1">
            <a:off x="4357484" y="3462101"/>
            <a:ext cx="3482802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072225" y="2257147"/>
            <a:ext cx="235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Request, Limits = X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434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E0A6AB-449E-4F6C-AA85-160DA8B532EA}" type="slidenum">
              <a:rPr lang="en-US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pPr/>
              <a:t>7</a:t>
            </a:fld>
            <a:endParaRPr 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409173" y="1033456"/>
            <a:ext cx="3822618" cy="612360"/>
          </a:xfrm>
          <a:custGeom>
            <a:avLst/>
            <a:gdLst>
              <a:gd name="connsiteX0" fmla="*/ 48291 w 5509494"/>
              <a:gd name="connsiteY0" fmla="*/ 0 h 684875"/>
              <a:gd name="connsiteX1" fmla="*/ 5461203 w 5509494"/>
              <a:gd name="connsiteY1" fmla="*/ 0 h 684875"/>
              <a:gd name="connsiteX2" fmla="*/ 5509494 w 5509494"/>
              <a:gd name="connsiteY2" fmla="*/ 48291 h 684875"/>
              <a:gd name="connsiteX3" fmla="*/ 5509494 w 5509494"/>
              <a:gd name="connsiteY3" fmla="*/ 636584 h 684875"/>
              <a:gd name="connsiteX4" fmla="*/ 5461203 w 5509494"/>
              <a:gd name="connsiteY4" fmla="*/ 684875 h 684875"/>
              <a:gd name="connsiteX5" fmla="*/ 48291 w 5509494"/>
              <a:gd name="connsiteY5" fmla="*/ 684875 h 684875"/>
              <a:gd name="connsiteX6" fmla="*/ 0 w 5509494"/>
              <a:gd name="connsiteY6" fmla="*/ 636584 h 684875"/>
              <a:gd name="connsiteX7" fmla="*/ 0 w 5509494"/>
              <a:gd name="connsiteY7" fmla="*/ 48291 h 684875"/>
              <a:gd name="connsiteX8" fmla="*/ 48291 w 5509494"/>
              <a:gd name="connsiteY8" fmla="*/ 0 h 68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9494" h="684875">
                <a:moveTo>
                  <a:pt x="48291" y="0"/>
                </a:moveTo>
                <a:lnTo>
                  <a:pt x="5461203" y="0"/>
                </a:lnTo>
                <a:cubicBezTo>
                  <a:pt x="5487873" y="0"/>
                  <a:pt x="5509494" y="21621"/>
                  <a:pt x="5509494" y="48291"/>
                </a:cubicBezTo>
                <a:lnTo>
                  <a:pt x="5509494" y="636584"/>
                </a:lnTo>
                <a:cubicBezTo>
                  <a:pt x="5509494" y="663254"/>
                  <a:pt x="5487873" y="684875"/>
                  <a:pt x="5461203" y="684875"/>
                </a:cubicBezTo>
                <a:lnTo>
                  <a:pt x="48291" y="684875"/>
                </a:lnTo>
                <a:cubicBezTo>
                  <a:pt x="21621" y="684875"/>
                  <a:pt x="0" y="663254"/>
                  <a:pt x="0" y="636584"/>
                </a:cubicBezTo>
                <a:lnTo>
                  <a:pt x="0" y="48291"/>
                </a:lnTo>
                <a:cubicBezTo>
                  <a:pt x="0" y="21621"/>
                  <a:pt x="21621" y="0"/>
                  <a:pt x="482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409172" y="1654847"/>
            <a:ext cx="3860635" cy="5091868"/>
          </a:xfrm>
          <a:custGeom>
            <a:avLst/>
            <a:gdLst>
              <a:gd name="connsiteX0" fmla="*/ 0 w 5509494"/>
              <a:gd name="connsiteY0" fmla="*/ 0 h 1780675"/>
              <a:gd name="connsiteX1" fmla="*/ 5509494 w 5509494"/>
              <a:gd name="connsiteY1" fmla="*/ 0 h 1780675"/>
              <a:gd name="connsiteX2" fmla="*/ 5509494 w 5509494"/>
              <a:gd name="connsiteY2" fmla="*/ 1780675 h 1780675"/>
              <a:gd name="connsiteX3" fmla="*/ 0 w 5509494"/>
              <a:gd name="connsiteY3" fmla="*/ 1780675 h 178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9494" h="1780675">
                <a:moveTo>
                  <a:pt x="0" y="0"/>
                </a:moveTo>
                <a:lnTo>
                  <a:pt x="5509494" y="0"/>
                </a:lnTo>
                <a:lnTo>
                  <a:pt x="5509494" y="1780675"/>
                </a:lnTo>
                <a:lnTo>
                  <a:pt x="0" y="1780675"/>
                </a:lnTo>
                <a:close/>
              </a:path>
            </a:pathLst>
          </a:custGeom>
          <a:solidFill>
            <a:schemeClr val="bg1">
              <a:lumMod val="95000"/>
              <a:alpha val="52000"/>
            </a:scheme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8" name="TextBox 46"/>
          <p:cNvSpPr txBox="1">
            <a:spLocks noChangeArrowheads="1"/>
          </p:cNvSpPr>
          <p:nvPr/>
        </p:nvSpPr>
        <p:spPr bwMode="auto">
          <a:xfrm>
            <a:off x="874447" y="1151053"/>
            <a:ext cx="122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en-US" sz="1800" dirty="0" err="1" smtClean="0">
                <a:solidFill>
                  <a:srgbClr val="FFFFF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Impact" panose="020B0806030902050204" pitchFamily="34" charset="0"/>
              </a:rPr>
              <a:t>Besteffort</a:t>
            </a:r>
            <a:endParaRPr lang="en-US" sz="1800" dirty="0">
              <a:solidFill>
                <a:srgbClr val="FFFFFF"/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cs typeface="Impact" panose="020B0806030902050204" pitchFamily="34" charset="0"/>
            </a:endParaRPr>
          </a:p>
        </p:txBody>
      </p:sp>
      <p:sp>
        <p:nvSpPr>
          <p:cNvPr id="9" name="Shape"/>
          <p:cNvSpPr/>
          <p:nvPr/>
        </p:nvSpPr>
        <p:spPr bwMode="auto">
          <a:xfrm>
            <a:off x="455317" y="1167918"/>
            <a:ext cx="220596" cy="448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0" h="21598" extrusionOk="0">
                <a:moveTo>
                  <a:pt x="12323" y="0"/>
                </a:moveTo>
                <a:cubicBezTo>
                  <a:pt x="12216" y="0"/>
                  <a:pt x="12108" y="8"/>
                  <a:pt x="12002" y="22"/>
                </a:cubicBezTo>
                <a:cubicBezTo>
                  <a:pt x="11594" y="75"/>
                  <a:pt x="11210" y="196"/>
                  <a:pt x="10863" y="356"/>
                </a:cubicBezTo>
                <a:cubicBezTo>
                  <a:pt x="10530" y="509"/>
                  <a:pt x="10228" y="698"/>
                  <a:pt x="9989" y="936"/>
                </a:cubicBezTo>
                <a:cubicBezTo>
                  <a:pt x="9664" y="1260"/>
                  <a:pt x="9466" y="1672"/>
                  <a:pt x="8998" y="1893"/>
                </a:cubicBezTo>
                <a:cubicBezTo>
                  <a:pt x="8476" y="2140"/>
                  <a:pt x="7822" y="2050"/>
                  <a:pt x="7215" y="2109"/>
                </a:cubicBezTo>
                <a:cubicBezTo>
                  <a:pt x="6696" y="2159"/>
                  <a:pt x="6215" y="2318"/>
                  <a:pt x="5775" y="2532"/>
                </a:cubicBezTo>
                <a:cubicBezTo>
                  <a:pt x="4809" y="2999"/>
                  <a:pt x="4093" y="3696"/>
                  <a:pt x="3567" y="4464"/>
                </a:cubicBezTo>
                <a:cubicBezTo>
                  <a:pt x="2911" y="5420"/>
                  <a:pt x="2553" y="6469"/>
                  <a:pt x="2298" y="7528"/>
                </a:cubicBezTo>
                <a:cubicBezTo>
                  <a:pt x="2021" y="8677"/>
                  <a:pt x="1864" y="9841"/>
                  <a:pt x="1826" y="11009"/>
                </a:cubicBezTo>
                <a:lnTo>
                  <a:pt x="1826" y="15414"/>
                </a:lnTo>
                <a:cubicBezTo>
                  <a:pt x="1810" y="15603"/>
                  <a:pt x="1889" y="15789"/>
                  <a:pt x="2048" y="15935"/>
                </a:cubicBezTo>
                <a:cubicBezTo>
                  <a:pt x="2197" y="16072"/>
                  <a:pt x="2405" y="16164"/>
                  <a:pt x="2637" y="16196"/>
                </a:cubicBezTo>
                <a:lnTo>
                  <a:pt x="16994" y="16196"/>
                </a:lnTo>
                <a:cubicBezTo>
                  <a:pt x="17225" y="16194"/>
                  <a:pt x="17448" y="16128"/>
                  <a:pt x="17619" y="16011"/>
                </a:cubicBezTo>
                <a:cubicBezTo>
                  <a:pt x="17804" y="15884"/>
                  <a:pt x="17915" y="15707"/>
                  <a:pt x="17927" y="15518"/>
                </a:cubicBezTo>
                <a:lnTo>
                  <a:pt x="17927" y="13694"/>
                </a:lnTo>
                <a:cubicBezTo>
                  <a:pt x="17951" y="13382"/>
                  <a:pt x="17883" y="13070"/>
                  <a:pt x="17727" y="12780"/>
                </a:cubicBezTo>
                <a:cubicBezTo>
                  <a:pt x="17563" y="12476"/>
                  <a:pt x="17308" y="12206"/>
                  <a:pt x="17016" y="11963"/>
                </a:cubicBezTo>
                <a:cubicBezTo>
                  <a:pt x="16471" y="11508"/>
                  <a:pt x="15802" y="11150"/>
                  <a:pt x="15214" y="10727"/>
                </a:cubicBezTo>
                <a:cubicBezTo>
                  <a:pt x="14735" y="10381"/>
                  <a:pt x="14313" y="9994"/>
                  <a:pt x="13955" y="9573"/>
                </a:cubicBezTo>
                <a:cubicBezTo>
                  <a:pt x="14123" y="9583"/>
                  <a:pt x="14292" y="9574"/>
                  <a:pt x="14456" y="9546"/>
                </a:cubicBezTo>
                <a:cubicBezTo>
                  <a:pt x="14645" y="9513"/>
                  <a:pt x="14827" y="9456"/>
                  <a:pt x="15023" y="9447"/>
                </a:cubicBezTo>
                <a:cubicBezTo>
                  <a:pt x="15188" y="9441"/>
                  <a:pt x="15353" y="9470"/>
                  <a:pt x="15497" y="9533"/>
                </a:cubicBezTo>
                <a:cubicBezTo>
                  <a:pt x="15906" y="9729"/>
                  <a:pt x="16333" y="9896"/>
                  <a:pt x="16774" y="10034"/>
                </a:cubicBezTo>
                <a:cubicBezTo>
                  <a:pt x="17128" y="10145"/>
                  <a:pt x="17498" y="10239"/>
                  <a:pt x="17887" y="10269"/>
                </a:cubicBezTo>
                <a:cubicBezTo>
                  <a:pt x="18267" y="10298"/>
                  <a:pt x="18648" y="10265"/>
                  <a:pt x="18994" y="10159"/>
                </a:cubicBezTo>
                <a:cubicBezTo>
                  <a:pt x="19277" y="10074"/>
                  <a:pt x="19535" y="9941"/>
                  <a:pt x="19746" y="9768"/>
                </a:cubicBezTo>
                <a:lnTo>
                  <a:pt x="21168" y="8476"/>
                </a:lnTo>
                <a:cubicBezTo>
                  <a:pt x="21454" y="8165"/>
                  <a:pt x="21572" y="7783"/>
                  <a:pt x="21499" y="7409"/>
                </a:cubicBezTo>
                <a:cubicBezTo>
                  <a:pt x="21424" y="7026"/>
                  <a:pt x="21155" y="6680"/>
                  <a:pt x="20748" y="6444"/>
                </a:cubicBezTo>
                <a:lnTo>
                  <a:pt x="14132" y="2464"/>
                </a:lnTo>
                <a:cubicBezTo>
                  <a:pt x="13775" y="2285"/>
                  <a:pt x="13520" y="2011"/>
                  <a:pt x="13418" y="1698"/>
                </a:cubicBezTo>
                <a:cubicBezTo>
                  <a:pt x="13321" y="1398"/>
                  <a:pt x="13371" y="1087"/>
                  <a:pt x="13353" y="779"/>
                </a:cubicBezTo>
                <a:cubicBezTo>
                  <a:pt x="13342" y="591"/>
                  <a:pt x="13302" y="398"/>
                  <a:pt x="13146" y="250"/>
                </a:cubicBezTo>
                <a:cubicBezTo>
                  <a:pt x="12950" y="64"/>
                  <a:pt x="12643" y="-2"/>
                  <a:pt x="12323" y="0"/>
                </a:cubicBezTo>
                <a:close/>
                <a:moveTo>
                  <a:pt x="11661" y="1547"/>
                </a:moveTo>
                <a:cubicBezTo>
                  <a:pt x="11662" y="1939"/>
                  <a:pt x="11790" y="2324"/>
                  <a:pt x="12033" y="2670"/>
                </a:cubicBezTo>
                <a:cubicBezTo>
                  <a:pt x="12261" y="2995"/>
                  <a:pt x="12584" y="3277"/>
                  <a:pt x="12978" y="3494"/>
                </a:cubicBezTo>
                <a:lnTo>
                  <a:pt x="19578" y="7462"/>
                </a:lnTo>
                <a:cubicBezTo>
                  <a:pt x="19655" y="7503"/>
                  <a:pt x="19706" y="7566"/>
                  <a:pt x="19717" y="7636"/>
                </a:cubicBezTo>
                <a:cubicBezTo>
                  <a:pt x="19727" y="7702"/>
                  <a:pt x="19702" y="7768"/>
                  <a:pt x="19648" y="7820"/>
                </a:cubicBezTo>
                <a:lnTo>
                  <a:pt x="18705" y="8670"/>
                </a:lnTo>
                <a:cubicBezTo>
                  <a:pt x="18577" y="8801"/>
                  <a:pt x="18392" y="8894"/>
                  <a:pt x="18181" y="8931"/>
                </a:cubicBezTo>
                <a:cubicBezTo>
                  <a:pt x="17962" y="8970"/>
                  <a:pt x="17730" y="8945"/>
                  <a:pt x="17533" y="8863"/>
                </a:cubicBezTo>
                <a:lnTo>
                  <a:pt x="16625" y="8450"/>
                </a:lnTo>
                <a:cubicBezTo>
                  <a:pt x="16413" y="8350"/>
                  <a:pt x="16184" y="8272"/>
                  <a:pt x="15944" y="8218"/>
                </a:cubicBezTo>
                <a:cubicBezTo>
                  <a:pt x="15695" y="8163"/>
                  <a:pt x="15438" y="8134"/>
                  <a:pt x="15178" y="8135"/>
                </a:cubicBezTo>
                <a:cubicBezTo>
                  <a:pt x="14904" y="8137"/>
                  <a:pt x="14635" y="8171"/>
                  <a:pt x="14366" y="8194"/>
                </a:cubicBezTo>
                <a:cubicBezTo>
                  <a:pt x="13953" y="8230"/>
                  <a:pt x="13529" y="8242"/>
                  <a:pt x="13125" y="8151"/>
                </a:cubicBezTo>
                <a:cubicBezTo>
                  <a:pt x="12862" y="8091"/>
                  <a:pt x="12619" y="7989"/>
                  <a:pt x="12405" y="7859"/>
                </a:cubicBezTo>
                <a:cubicBezTo>
                  <a:pt x="12210" y="7740"/>
                  <a:pt x="12039" y="7598"/>
                  <a:pt x="11815" y="7511"/>
                </a:cubicBezTo>
                <a:cubicBezTo>
                  <a:pt x="11442" y="7366"/>
                  <a:pt x="10987" y="7395"/>
                  <a:pt x="10691" y="7614"/>
                </a:cubicBezTo>
                <a:cubicBezTo>
                  <a:pt x="10415" y="7816"/>
                  <a:pt x="10354" y="8133"/>
                  <a:pt x="10541" y="8386"/>
                </a:cubicBezTo>
                <a:cubicBezTo>
                  <a:pt x="11394" y="9378"/>
                  <a:pt x="12353" y="10316"/>
                  <a:pt x="13408" y="11190"/>
                </a:cubicBezTo>
                <a:cubicBezTo>
                  <a:pt x="14163" y="11817"/>
                  <a:pt x="14966" y="12410"/>
                  <a:pt x="15813" y="12967"/>
                </a:cubicBezTo>
                <a:cubicBezTo>
                  <a:pt x="15935" y="13052"/>
                  <a:pt x="16030" y="13157"/>
                  <a:pt x="16087" y="13275"/>
                </a:cubicBezTo>
                <a:cubicBezTo>
                  <a:pt x="16141" y="13385"/>
                  <a:pt x="16161" y="13502"/>
                  <a:pt x="16148" y="13618"/>
                </a:cubicBezTo>
                <a:lnTo>
                  <a:pt x="16148" y="14852"/>
                </a:lnTo>
                <a:lnTo>
                  <a:pt x="3561" y="14868"/>
                </a:lnTo>
                <a:lnTo>
                  <a:pt x="3567" y="12078"/>
                </a:lnTo>
                <a:cubicBezTo>
                  <a:pt x="3495" y="10759"/>
                  <a:pt x="3628" y="9438"/>
                  <a:pt x="3964" y="8141"/>
                </a:cubicBezTo>
                <a:cubicBezTo>
                  <a:pt x="4123" y="7531"/>
                  <a:pt x="4325" y="6927"/>
                  <a:pt x="4572" y="6334"/>
                </a:cubicBezTo>
                <a:cubicBezTo>
                  <a:pt x="4817" y="5744"/>
                  <a:pt x="5107" y="5163"/>
                  <a:pt x="5510" y="4622"/>
                </a:cubicBezTo>
                <a:cubicBezTo>
                  <a:pt x="5888" y="4117"/>
                  <a:pt x="6387" y="3641"/>
                  <a:pt x="7121" y="3468"/>
                </a:cubicBezTo>
                <a:cubicBezTo>
                  <a:pt x="7536" y="3370"/>
                  <a:pt x="7976" y="3387"/>
                  <a:pt x="8405" y="3363"/>
                </a:cubicBezTo>
                <a:cubicBezTo>
                  <a:pt x="8764" y="3343"/>
                  <a:pt x="9121" y="3296"/>
                  <a:pt x="9461" y="3202"/>
                </a:cubicBezTo>
                <a:cubicBezTo>
                  <a:pt x="9948" y="3069"/>
                  <a:pt x="10386" y="2845"/>
                  <a:pt x="10699" y="2535"/>
                </a:cubicBezTo>
                <a:cubicBezTo>
                  <a:pt x="10846" y="2388"/>
                  <a:pt x="10961" y="2225"/>
                  <a:pt x="11094" y="2071"/>
                </a:cubicBezTo>
                <a:cubicBezTo>
                  <a:pt x="11258" y="1883"/>
                  <a:pt x="11448" y="1706"/>
                  <a:pt x="11661" y="1547"/>
                </a:cubicBezTo>
                <a:close/>
                <a:moveTo>
                  <a:pt x="2756" y="17548"/>
                </a:moveTo>
                <a:cubicBezTo>
                  <a:pt x="2537" y="17544"/>
                  <a:pt x="2323" y="17598"/>
                  <a:pt x="2152" y="17700"/>
                </a:cubicBezTo>
                <a:cubicBezTo>
                  <a:pt x="2046" y="17764"/>
                  <a:pt x="1960" y="17845"/>
                  <a:pt x="1900" y="17937"/>
                </a:cubicBezTo>
                <a:lnTo>
                  <a:pt x="53" y="20718"/>
                </a:lnTo>
                <a:cubicBezTo>
                  <a:pt x="-28" y="20884"/>
                  <a:pt x="-16" y="21067"/>
                  <a:pt x="86" y="21226"/>
                </a:cubicBezTo>
                <a:cubicBezTo>
                  <a:pt x="226" y="21443"/>
                  <a:pt x="512" y="21585"/>
                  <a:pt x="832" y="21598"/>
                </a:cubicBezTo>
                <a:lnTo>
                  <a:pt x="18941" y="21598"/>
                </a:lnTo>
                <a:cubicBezTo>
                  <a:pt x="19249" y="21595"/>
                  <a:pt x="19530" y="21465"/>
                  <a:pt x="19672" y="21259"/>
                </a:cubicBezTo>
                <a:cubicBezTo>
                  <a:pt x="19790" y="21086"/>
                  <a:pt x="19794" y="20882"/>
                  <a:pt x="19682" y="20706"/>
                </a:cubicBezTo>
                <a:lnTo>
                  <a:pt x="17828" y="17909"/>
                </a:lnTo>
                <a:cubicBezTo>
                  <a:pt x="17744" y="17798"/>
                  <a:pt x="17622" y="17707"/>
                  <a:pt x="17476" y="17643"/>
                </a:cubicBezTo>
                <a:cubicBezTo>
                  <a:pt x="17334" y="17582"/>
                  <a:pt x="17175" y="17549"/>
                  <a:pt x="17012" y="17548"/>
                </a:cubicBezTo>
                <a:lnTo>
                  <a:pt x="2756" y="17548"/>
                </a:lnTo>
                <a:close/>
                <a:moveTo>
                  <a:pt x="16497" y="18889"/>
                </a:moveTo>
                <a:lnTo>
                  <a:pt x="17412" y="20242"/>
                </a:lnTo>
                <a:lnTo>
                  <a:pt x="2328" y="20242"/>
                </a:lnTo>
                <a:lnTo>
                  <a:pt x="3222" y="18899"/>
                </a:lnTo>
                <a:lnTo>
                  <a:pt x="16497" y="18889"/>
                </a:lnTo>
                <a:close/>
              </a:path>
            </a:pathLst>
          </a:custGeom>
          <a:solidFill>
            <a:srgbClr val="FFFFFF"/>
          </a:solidFill>
          <a:ln w="25400">
            <a:noFill/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latin typeface="KoPub돋움체 Bold" panose="02020603020101020101" pitchFamily="18" charset="-127"/>
              <a:ea typeface="KoPub돋움체 Bold" panose="02020603020101020101" pitchFamily="18" charset="-127"/>
              <a:sym typeface="Helvetica Light"/>
            </a:endParaRPr>
          </a:p>
        </p:txBody>
      </p:sp>
      <p:sp>
        <p:nvSpPr>
          <p:cNvPr id="11" name="Freeform 10"/>
          <p:cNvSpPr>
            <a:spLocks noChangeArrowheads="1"/>
          </p:cNvSpPr>
          <p:nvPr/>
        </p:nvSpPr>
        <p:spPr bwMode="auto">
          <a:xfrm>
            <a:off x="4180211" y="1033458"/>
            <a:ext cx="3818006" cy="612358"/>
          </a:xfrm>
          <a:custGeom>
            <a:avLst/>
            <a:gdLst>
              <a:gd name="connsiteX0" fmla="*/ 48291 w 5509494"/>
              <a:gd name="connsiteY0" fmla="*/ 0 h 684875"/>
              <a:gd name="connsiteX1" fmla="*/ 5461203 w 5509494"/>
              <a:gd name="connsiteY1" fmla="*/ 0 h 684875"/>
              <a:gd name="connsiteX2" fmla="*/ 5509494 w 5509494"/>
              <a:gd name="connsiteY2" fmla="*/ 48291 h 684875"/>
              <a:gd name="connsiteX3" fmla="*/ 5509494 w 5509494"/>
              <a:gd name="connsiteY3" fmla="*/ 636584 h 684875"/>
              <a:gd name="connsiteX4" fmla="*/ 5461203 w 5509494"/>
              <a:gd name="connsiteY4" fmla="*/ 684875 h 684875"/>
              <a:gd name="connsiteX5" fmla="*/ 48291 w 5509494"/>
              <a:gd name="connsiteY5" fmla="*/ 684875 h 684875"/>
              <a:gd name="connsiteX6" fmla="*/ 0 w 5509494"/>
              <a:gd name="connsiteY6" fmla="*/ 636584 h 684875"/>
              <a:gd name="connsiteX7" fmla="*/ 0 w 5509494"/>
              <a:gd name="connsiteY7" fmla="*/ 48291 h 684875"/>
              <a:gd name="connsiteX8" fmla="*/ 48291 w 5509494"/>
              <a:gd name="connsiteY8" fmla="*/ 0 h 68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9494" h="684875">
                <a:moveTo>
                  <a:pt x="48291" y="0"/>
                </a:moveTo>
                <a:lnTo>
                  <a:pt x="5461203" y="0"/>
                </a:lnTo>
                <a:cubicBezTo>
                  <a:pt x="5487873" y="0"/>
                  <a:pt x="5509494" y="21621"/>
                  <a:pt x="5509494" y="48291"/>
                </a:cubicBezTo>
                <a:lnTo>
                  <a:pt x="5509494" y="636584"/>
                </a:lnTo>
                <a:cubicBezTo>
                  <a:pt x="5509494" y="663254"/>
                  <a:pt x="5487873" y="684875"/>
                  <a:pt x="5461203" y="684875"/>
                </a:cubicBezTo>
                <a:lnTo>
                  <a:pt x="48291" y="684875"/>
                </a:lnTo>
                <a:cubicBezTo>
                  <a:pt x="21621" y="684875"/>
                  <a:pt x="0" y="663254"/>
                  <a:pt x="0" y="636584"/>
                </a:cubicBezTo>
                <a:lnTo>
                  <a:pt x="0" y="48291"/>
                </a:lnTo>
                <a:cubicBezTo>
                  <a:pt x="0" y="21621"/>
                  <a:pt x="21621" y="0"/>
                  <a:pt x="482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2" name="Freeform 11"/>
          <p:cNvSpPr>
            <a:spLocks noChangeArrowheads="1"/>
          </p:cNvSpPr>
          <p:nvPr/>
        </p:nvSpPr>
        <p:spPr bwMode="auto">
          <a:xfrm>
            <a:off x="8007441" y="1645816"/>
            <a:ext cx="3818006" cy="5091868"/>
          </a:xfrm>
          <a:custGeom>
            <a:avLst/>
            <a:gdLst>
              <a:gd name="connsiteX0" fmla="*/ 0 w 5509494"/>
              <a:gd name="connsiteY0" fmla="*/ 0 h 1780675"/>
              <a:gd name="connsiteX1" fmla="*/ 5509494 w 5509494"/>
              <a:gd name="connsiteY1" fmla="*/ 0 h 1780675"/>
              <a:gd name="connsiteX2" fmla="*/ 5509494 w 5509494"/>
              <a:gd name="connsiteY2" fmla="*/ 1780675 h 1780675"/>
              <a:gd name="connsiteX3" fmla="*/ 0 w 5509494"/>
              <a:gd name="connsiteY3" fmla="*/ 1780675 h 178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9494" h="1780675">
                <a:moveTo>
                  <a:pt x="0" y="0"/>
                </a:moveTo>
                <a:lnTo>
                  <a:pt x="5509494" y="0"/>
                </a:lnTo>
                <a:lnTo>
                  <a:pt x="5509494" y="1780675"/>
                </a:lnTo>
                <a:lnTo>
                  <a:pt x="0" y="1780675"/>
                </a:lnTo>
                <a:close/>
              </a:path>
            </a:pathLst>
          </a:custGeom>
          <a:solidFill>
            <a:schemeClr val="bg1">
              <a:lumMod val="95000"/>
              <a:alpha val="52000"/>
            </a:scheme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3" name="TextBox 46"/>
          <p:cNvSpPr txBox="1">
            <a:spLocks noChangeArrowheads="1"/>
          </p:cNvSpPr>
          <p:nvPr/>
        </p:nvSpPr>
        <p:spPr bwMode="auto">
          <a:xfrm>
            <a:off x="4772072" y="1134645"/>
            <a:ext cx="1878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r>
              <a:rPr lang="en-US" sz="1800" dirty="0" smtClean="0">
                <a:solidFill>
                  <a:srgbClr val="FFFFF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Impact" panose="020B0806030902050204" pitchFamily="34" charset="0"/>
              </a:rPr>
              <a:t>Burstable</a:t>
            </a:r>
            <a:endParaRPr lang="en-US" sz="1800" dirty="0">
              <a:solidFill>
                <a:srgbClr val="FFFFFF"/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cs typeface="Impact" panose="020B0806030902050204" pitchFamily="34" charset="0"/>
            </a:endParaRPr>
          </a:p>
        </p:txBody>
      </p:sp>
      <p:sp>
        <p:nvSpPr>
          <p:cNvPr id="21" name="Freeform 20"/>
          <p:cNvSpPr>
            <a:spLocks noChangeArrowheads="1"/>
          </p:cNvSpPr>
          <p:nvPr/>
        </p:nvSpPr>
        <p:spPr bwMode="auto">
          <a:xfrm>
            <a:off x="7998218" y="1033457"/>
            <a:ext cx="3818006" cy="612357"/>
          </a:xfrm>
          <a:custGeom>
            <a:avLst/>
            <a:gdLst>
              <a:gd name="connsiteX0" fmla="*/ 48291 w 5509494"/>
              <a:gd name="connsiteY0" fmla="*/ 0 h 684875"/>
              <a:gd name="connsiteX1" fmla="*/ 5461203 w 5509494"/>
              <a:gd name="connsiteY1" fmla="*/ 0 h 684875"/>
              <a:gd name="connsiteX2" fmla="*/ 5509494 w 5509494"/>
              <a:gd name="connsiteY2" fmla="*/ 48291 h 684875"/>
              <a:gd name="connsiteX3" fmla="*/ 5509494 w 5509494"/>
              <a:gd name="connsiteY3" fmla="*/ 636584 h 684875"/>
              <a:gd name="connsiteX4" fmla="*/ 5461203 w 5509494"/>
              <a:gd name="connsiteY4" fmla="*/ 684875 h 684875"/>
              <a:gd name="connsiteX5" fmla="*/ 48291 w 5509494"/>
              <a:gd name="connsiteY5" fmla="*/ 684875 h 684875"/>
              <a:gd name="connsiteX6" fmla="*/ 0 w 5509494"/>
              <a:gd name="connsiteY6" fmla="*/ 636584 h 684875"/>
              <a:gd name="connsiteX7" fmla="*/ 0 w 5509494"/>
              <a:gd name="connsiteY7" fmla="*/ 48291 h 684875"/>
              <a:gd name="connsiteX8" fmla="*/ 48291 w 5509494"/>
              <a:gd name="connsiteY8" fmla="*/ 0 h 68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9494" h="684875">
                <a:moveTo>
                  <a:pt x="48291" y="0"/>
                </a:moveTo>
                <a:lnTo>
                  <a:pt x="5461203" y="0"/>
                </a:lnTo>
                <a:cubicBezTo>
                  <a:pt x="5487873" y="0"/>
                  <a:pt x="5509494" y="21621"/>
                  <a:pt x="5509494" y="48291"/>
                </a:cubicBezTo>
                <a:lnTo>
                  <a:pt x="5509494" y="636584"/>
                </a:lnTo>
                <a:cubicBezTo>
                  <a:pt x="5509494" y="663254"/>
                  <a:pt x="5487873" y="684875"/>
                  <a:pt x="5461203" y="684875"/>
                </a:cubicBezTo>
                <a:lnTo>
                  <a:pt x="48291" y="684875"/>
                </a:lnTo>
                <a:cubicBezTo>
                  <a:pt x="21621" y="684875"/>
                  <a:pt x="0" y="663254"/>
                  <a:pt x="0" y="636584"/>
                </a:cubicBezTo>
                <a:lnTo>
                  <a:pt x="0" y="48291"/>
                </a:lnTo>
                <a:cubicBezTo>
                  <a:pt x="0" y="21621"/>
                  <a:pt x="21621" y="0"/>
                  <a:pt x="482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2" name="Freeform 21"/>
          <p:cNvSpPr>
            <a:spLocks noChangeArrowheads="1"/>
          </p:cNvSpPr>
          <p:nvPr/>
        </p:nvSpPr>
        <p:spPr bwMode="auto">
          <a:xfrm>
            <a:off x="4223654" y="1645814"/>
            <a:ext cx="3818006" cy="5091868"/>
          </a:xfrm>
          <a:custGeom>
            <a:avLst/>
            <a:gdLst>
              <a:gd name="connsiteX0" fmla="*/ 0 w 5509494"/>
              <a:gd name="connsiteY0" fmla="*/ 0 h 1780675"/>
              <a:gd name="connsiteX1" fmla="*/ 5509494 w 5509494"/>
              <a:gd name="connsiteY1" fmla="*/ 0 h 1780675"/>
              <a:gd name="connsiteX2" fmla="*/ 5509494 w 5509494"/>
              <a:gd name="connsiteY2" fmla="*/ 1780675 h 1780675"/>
              <a:gd name="connsiteX3" fmla="*/ 0 w 5509494"/>
              <a:gd name="connsiteY3" fmla="*/ 1780675 h 178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9494" h="1780675">
                <a:moveTo>
                  <a:pt x="0" y="0"/>
                </a:moveTo>
                <a:lnTo>
                  <a:pt x="5509494" y="0"/>
                </a:lnTo>
                <a:lnTo>
                  <a:pt x="5509494" y="1780675"/>
                </a:lnTo>
                <a:lnTo>
                  <a:pt x="0" y="1780675"/>
                </a:lnTo>
                <a:close/>
              </a:path>
            </a:pathLst>
          </a:custGeom>
          <a:solidFill>
            <a:schemeClr val="bg1">
              <a:lumMod val="95000"/>
              <a:alpha val="52000"/>
            </a:scheme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3" name="TextBox 46"/>
          <p:cNvSpPr txBox="1">
            <a:spLocks noChangeArrowheads="1"/>
          </p:cNvSpPr>
          <p:nvPr/>
        </p:nvSpPr>
        <p:spPr bwMode="auto">
          <a:xfrm>
            <a:off x="8590078" y="1151051"/>
            <a:ext cx="1590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r>
              <a:rPr lang="en-US" sz="1800" dirty="0" smtClean="0">
                <a:solidFill>
                  <a:srgbClr val="FFFFF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Impact" panose="020B0806030902050204" pitchFamily="34" charset="0"/>
              </a:rPr>
              <a:t>Guaranteed</a:t>
            </a:r>
            <a:endParaRPr lang="en-US" sz="1800" dirty="0">
              <a:solidFill>
                <a:srgbClr val="FFFFFF"/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cs typeface="Impact" panose="020B0806030902050204" pitchFamily="34" charset="0"/>
            </a:endParaRPr>
          </a:p>
        </p:txBody>
      </p:sp>
      <p:sp>
        <p:nvSpPr>
          <p:cNvPr id="25" name="Shape"/>
          <p:cNvSpPr/>
          <p:nvPr/>
        </p:nvSpPr>
        <p:spPr bwMode="auto">
          <a:xfrm>
            <a:off x="4307153" y="1188980"/>
            <a:ext cx="281201" cy="3817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0" y="0"/>
                </a:moveTo>
                <a:cubicBezTo>
                  <a:pt x="296" y="0"/>
                  <a:pt x="0" y="296"/>
                  <a:pt x="0" y="660"/>
                </a:cubicBezTo>
                <a:lnTo>
                  <a:pt x="0" y="20598"/>
                </a:lnTo>
                <a:cubicBezTo>
                  <a:pt x="6" y="20880"/>
                  <a:pt x="128" y="21148"/>
                  <a:pt x="338" y="21338"/>
                </a:cubicBezTo>
                <a:cubicBezTo>
                  <a:pt x="506" y="21490"/>
                  <a:pt x="720" y="21583"/>
                  <a:pt x="946" y="21600"/>
                </a:cubicBezTo>
                <a:lnTo>
                  <a:pt x="20940" y="21600"/>
                </a:lnTo>
                <a:cubicBezTo>
                  <a:pt x="21304" y="21600"/>
                  <a:pt x="21600" y="21304"/>
                  <a:pt x="21600" y="20940"/>
                </a:cubicBezTo>
                <a:cubicBezTo>
                  <a:pt x="21600" y="20576"/>
                  <a:pt x="21304" y="20280"/>
                  <a:pt x="20940" y="20281"/>
                </a:cubicBezTo>
                <a:lnTo>
                  <a:pt x="1319" y="20281"/>
                </a:lnTo>
                <a:lnTo>
                  <a:pt x="1319" y="660"/>
                </a:lnTo>
                <a:cubicBezTo>
                  <a:pt x="1320" y="296"/>
                  <a:pt x="1024" y="0"/>
                  <a:pt x="660" y="0"/>
                </a:cubicBezTo>
                <a:close/>
                <a:moveTo>
                  <a:pt x="16851" y="10"/>
                </a:moveTo>
                <a:cubicBezTo>
                  <a:pt x="16462" y="10"/>
                  <a:pt x="16146" y="326"/>
                  <a:pt x="16146" y="715"/>
                </a:cubicBezTo>
                <a:lnTo>
                  <a:pt x="16146" y="2726"/>
                </a:lnTo>
                <a:lnTo>
                  <a:pt x="15686" y="2726"/>
                </a:lnTo>
                <a:lnTo>
                  <a:pt x="15682" y="2726"/>
                </a:lnTo>
                <a:cubicBezTo>
                  <a:pt x="15433" y="2726"/>
                  <a:pt x="15306" y="2727"/>
                  <a:pt x="15173" y="2769"/>
                </a:cubicBezTo>
                <a:cubicBezTo>
                  <a:pt x="15026" y="2822"/>
                  <a:pt x="14910" y="2938"/>
                  <a:pt x="14857" y="3085"/>
                </a:cubicBezTo>
                <a:cubicBezTo>
                  <a:pt x="14814" y="3219"/>
                  <a:pt x="14815" y="3345"/>
                  <a:pt x="14815" y="3594"/>
                </a:cubicBezTo>
                <a:lnTo>
                  <a:pt x="14815" y="8552"/>
                </a:lnTo>
                <a:cubicBezTo>
                  <a:pt x="14815" y="8805"/>
                  <a:pt x="14814" y="8931"/>
                  <a:pt x="14857" y="9066"/>
                </a:cubicBezTo>
                <a:cubicBezTo>
                  <a:pt x="14910" y="9212"/>
                  <a:pt x="15026" y="9328"/>
                  <a:pt x="15173" y="9382"/>
                </a:cubicBezTo>
                <a:cubicBezTo>
                  <a:pt x="15307" y="9424"/>
                  <a:pt x="15433" y="9424"/>
                  <a:pt x="15682" y="9424"/>
                </a:cubicBezTo>
                <a:lnTo>
                  <a:pt x="16146" y="9424"/>
                </a:lnTo>
                <a:lnTo>
                  <a:pt x="16146" y="11436"/>
                </a:lnTo>
                <a:cubicBezTo>
                  <a:pt x="16146" y="11825"/>
                  <a:pt x="16462" y="12140"/>
                  <a:pt x="16851" y="12140"/>
                </a:cubicBezTo>
                <a:cubicBezTo>
                  <a:pt x="17240" y="12140"/>
                  <a:pt x="17556" y="11825"/>
                  <a:pt x="17556" y="11436"/>
                </a:cubicBezTo>
                <a:lnTo>
                  <a:pt x="17556" y="9424"/>
                </a:lnTo>
                <a:lnTo>
                  <a:pt x="18016" y="9424"/>
                </a:lnTo>
                <a:cubicBezTo>
                  <a:pt x="18269" y="9424"/>
                  <a:pt x="18395" y="9424"/>
                  <a:pt x="18529" y="9382"/>
                </a:cubicBezTo>
                <a:cubicBezTo>
                  <a:pt x="18676" y="9328"/>
                  <a:pt x="18791" y="9212"/>
                  <a:pt x="18845" y="9066"/>
                </a:cubicBezTo>
                <a:cubicBezTo>
                  <a:pt x="18887" y="8931"/>
                  <a:pt x="18888" y="8805"/>
                  <a:pt x="18888" y="8557"/>
                </a:cubicBezTo>
                <a:lnTo>
                  <a:pt x="18888" y="3598"/>
                </a:lnTo>
                <a:cubicBezTo>
                  <a:pt x="18888" y="3345"/>
                  <a:pt x="18887" y="3219"/>
                  <a:pt x="18845" y="3085"/>
                </a:cubicBezTo>
                <a:cubicBezTo>
                  <a:pt x="18791" y="2938"/>
                  <a:pt x="18676" y="2822"/>
                  <a:pt x="18529" y="2769"/>
                </a:cubicBezTo>
                <a:cubicBezTo>
                  <a:pt x="18395" y="2727"/>
                  <a:pt x="18269" y="2726"/>
                  <a:pt x="18020" y="2726"/>
                </a:cubicBezTo>
                <a:lnTo>
                  <a:pt x="17556" y="2726"/>
                </a:lnTo>
                <a:lnTo>
                  <a:pt x="17556" y="715"/>
                </a:lnTo>
                <a:cubicBezTo>
                  <a:pt x="17556" y="326"/>
                  <a:pt x="17240" y="10"/>
                  <a:pt x="16851" y="10"/>
                </a:cubicBezTo>
                <a:close/>
                <a:moveTo>
                  <a:pt x="16182" y="4001"/>
                </a:moveTo>
                <a:lnTo>
                  <a:pt x="17519" y="4001"/>
                </a:lnTo>
                <a:lnTo>
                  <a:pt x="17519" y="8149"/>
                </a:lnTo>
                <a:lnTo>
                  <a:pt x="16182" y="8149"/>
                </a:lnTo>
                <a:lnTo>
                  <a:pt x="16182" y="4001"/>
                </a:lnTo>
                <a:close/>
                <a:moveTo>
                  <a:pt x="11466" y="4067"/>
                </a:moveTo>
                <a:cubicBezTo>
                  <a:pt x="11077" y="4067"/>
                  <a:pt x="10761" y="4382"/>
                  <a:pt x="10761" y="4771"/>
                </a:cubicBezTo>
                <a:lnTo>
                  <a:pt x="10761" y="6783"/>
                </a:lnTo>
                <a:lnTo>
                  <a:pt x="10301" y="6783"/>
                </a:lnTo>
                <a:lnTo>
                  <a:pt x="10296" y="6783"/>
                </a:lnTo>
                <a:cubicBezTo>
                  <a:pt x="10047" y="6783"/>
                  <a:pt x="9920" y="6783"/>
                  <a:pt x="9787" y="6825"/>
                </a:cubicBezTo>
                <a:cubicBezTo>
                  <a:pt x="9640" y="6879"/>
                  <a:pt x="9525" y="6994"/>
                  <a:pt x="9471" y="7141"/>
                </a:cubicBezTo>
                <a:cubicBezTo>
                  <a:pt x="9429" y="7275"/>
                  <a:pt x="9429" y="7402"/>
                  <a:pt x="9429" y="7650"/>
                </a:cubicBezTo>
                <a:lnTo>
                  <a:pt x="9429" y="12609"/>
                </a:lnTo>
                <a:cubicBezTo>
                  <a:pt x="9429" y="12861"/>
                  <a:pt x="9429" y="12988"/>
                  <a:pt x="9471" y="13122"/>
                </a:cubicBezTo>
                <a:cubicBezTo>
                  <a:pt x="9525" y="13269"/>
                  <a:pt x="9640" y="13384"/>
                  <a:pt x="9787" y="13438"/>
                </a:cubicBezTo>
                <a:cubicBezTo>
                  <a:pt x="9921" y="13480"/>
                  <a:pt x="10048" y="13480"/>
                  <a:pt x="10296" y="13480"/>
                </a:cubicBezTo>
                <a:lnTo>
                  <a:pt x="10761" y="13480"/>
                </a:lnTo>
                <a:lnTo>
                  <a:pt x="10761" y="15492"/>
                </a:lnTo>
                <a:cubicBezTo>
                  <a:pt x="10761" y="15881"/>
                  <a:pt x="11077" y="16197"/>
                  <a:pt x="11466" y="16197"/>
                </a:cubicBezTo>
                <a:cubicBezTo>
                  <a:pt x="11855" y="16197"/>
                  <a:pt x="12171" y="15881"/>
                  <a:pt x="12171" y="15492"/>
                </a:cubicBezTo>
                <a:lnTo>
                  <a:pt x="12171" y="13480"/>
                </a:lnTo>
                <a:lnTo>
                  <a:pt x="12631" y="13480"/>
                </a:lnTo>
                <a:cubicBezTo>
                  <a:pt x="12884" y="13480"/>
                  <a:pt x="13009" y="13480"/>
                  <a:pt x="13144" y="13438"/>
                </a:cubicBezTo>
                <a:cubicBezTo>
                  <a:pt x="13290" y="13384"/>
                  <a:pt x="13406" y="13269"/>
                  <a:pt x="13459" y="13122"/>
                </a:cubicBezTo>
                <a:cubicBezTo>
                  <a:pt x="13502" y="12988"/>
                  <a:pt x="13502" y="12862"/>
                  <a:pt x="13502" y="12613"/>
                </a:cubicBezTo>
                <a:lnTo>
                  <a:pt x="13502" y="7654"/>
                </a:lnTo>
                <a:cubicBezTo>
                  <a:pt x="13502" y="7401"/>
                  <a:pt x="13502" y="7275"/>
                  <a:pt x="13459" y="7141"/>
                </a:cubicBezTo>
                <a:cubicBezTo>
                  <a:pt x="13406" y="6994"/>
                  <a:pt x="13290" y="6879"/>
                  <a:pt x="13144" y="6825"/>
                </a:cubicBezTo>
                <a:cubicBezTo>
                  <a:pt x="13009" y="6783"/>
                  <a:pt x="12883" y="6783"/>
                  <a:pt x="12635" y="6783"/>
                </a:cubicBezTo>
                <a:lnTo>
                  <a:pt x="12171" y="6783"/>
                </a:lnTo>
                <a:lnTo>
                  <a:pt x="12171" y="4771"/>
                </a:lnTo>
                <a:cubicBezTo>
                  <a:pt x="12171" y="4382"/>
                  <a:pt x="11855" y="4067"/>
                  <a:pt x="11466" y="4067"/>
                </a:cubicBezTo>
                <a:close/>
                <a:moveTo>
                  <a:pt x="6080" y="6707"/>
                </a:moveTo>
                <a:cubicBezTo>
                  <a:pt x="5691" y="6707"/>
                  <a:pt x="5375" y="7022"/>
                  <a:pt x="5375" y="7411"/>
                </a:cubicBezTo>
                <a:lnTo>
                  <a:pt x="5375" y="9423"/>
                </a:lnTo>
                <a:lnTo>
                  <a:pt x="4915" y="9423"/>
                </a:lnTo>
                <a:lnTo>
                  <a:pt x="4910" y="9423"/>
                </a:lnTo>
                <a:cubicBezTo>
                  <a:pt x="4661" y="9423"/>
                  <a:pt x="4534" y="9424"/>
                  <a:pt x="4401" y="9466"/>
                </a:cubicBezTo>
                <a:cubicBezTo>
                  <a:pt x="4254" y="9519"/>
                  <a:pt x="4139" y="9635"/>
                  <a:pt x="4085" y="9782"/>
                </a:cubicBezTo>
                <a:cubicBezTo>
                  <a:pt x="4043" y="9916"/>
                  <a:pt x="4043" y="10042"/>
                  <a:pt x="4043" y="10291"/>
                </a:cubicBezTo>
                <a:lnTo>
                  <a:pt x="4043" y="15249"/>
                </a:lnTo>
                <a:cubicBezTo>
                  <a:pt x="4043" y="15502"/>
                  <a:pt x="4043" y="15628"/>
                  <a:pt x="4085" y="15762"/>
                </a:cubicBezTo>
                <a:cubicBezTo>
                  <a:pt x="4139" y="15909"/>
                  <a:pt x="4254" y="16025"/>
                  <a:pt x="4401" y="16078"/>
                </a:cubicBezTo>
                <a:cubicBezTo>
                  <a:pt x="4535" y="16121"/>
                  <a:pt x="4662" y="16120"/>
                  <a:pt x="4910" y="16120"/>
                </a:cubicBezTo>
                <a:lnTo>
                  <a:pt x="5375" y="16120"/>
                </a:lnTo>
                <a:lnTo>
                  <a:pt x="5375" y="18133"/>
                </a:lnTo>
                <a:cubicBezTo>
                  <a:pt x="5375" y="18522"/>
                  <a:pt x="5691" y="18837"/>
                  <a:pt x="6080" y="18837"/>
                </a:cubicBezTo>
                <a:cubicBezTo>
                  <a:pt x="6469" y="18837"/>
                  <a:pt x="6785" y="18522"/>
                  <a:pt x="6785" y="18133"/>
                </a:cubicBezTo>
                <a:lnTo>
                  <a:pt x="6785" y="16120"/>
                </a:lnTo>
                <a:lnTo>
                  <a:pt x="7245" y="16120"/>
                </a:lnTo>
                <a:cubicBezTo>
                  <a:pt x="7498" y="16120"/>
                  <a:pt x="7623" y="16121"/>
                  <a:pt x="7758" y="16078"/>
                </a:cubicBezTo>
                <a:cubicBezTo>
                  <a:pt x="7904" y="16025"/>
                  <a:pt x="8020" y="15909"/>
                  <a:pt x="8074" y="15762"/>
                </a:cubicBezTo>
                <a:cubicBezTo>
                  <a:pt x="8116" y="15628"/>
                  <a:pt x="8116" y="15502"/>
                  <a:pt x="8116" y="15253"/>
                </a:cubicBezTo>
                <a:lnTo>
                  <a:pt x="8116" y="10294"/>
                </a:lnTo>
                <a:cubicBezTo>
                  <a:pt x="8116" y="10042"/>
                  <a:pt x="8116" y="9916"/>
                  <a:pt x="8074" y="9782"/>
                </a:cubicBezTo>
                <a:cubicBezTo>
                  <a:pt x="8020" y="9635"/>
                  <a:pt x="7904" y="9519"/>
                  <a:pt x="7758" y="9466"/>
                </a:cubicBezTo>
                <a:cubicBezTo>
                  <a:pt x="7623" y="9423"/>
                  <a:pt x="7497" y="9423"/>
                  <a:pt x="7249" y="9423"/>
                </a:cubicBezTo>
                <a:lnTo>
                  <a:pt x="6785" y="9423"/>
                </a:lnTo>
                <a:lnTo>
                  <a:pt x="6785" y="7411"/>
                </a:lnTo>
                <a:cubicBezTo>
                  <a:pt x="6785" y="7022"/>
                  <a:pt x="6469" y="6707"/>
                  <a:pt x="6080" y="6707"/>
                </a:cubicBezTo>
                <a:close/>
                <a:moveTo>
                  <a:pt x="10797" y="8058"/>
                </a:moveTo>
                <a:lnTo>
                  <a:pt x="12134" y="8058"/>
                </a:lnTo>
                <a:lnTo>
                  <a:pt x="12134" y="12206"/>
                </a:lnTo>
                <a:lnTo>
                  <a:pt x="10797" y="12206"/>
                </a:lnTo>
                <a:lnTo>
                  <a:pt x="10797" y="8058"/>
                </a:lnTo>
                <a:close/>
                <a:moveTo>
                  <a:pt x="5411" y="10698"/>
                </a:moveTo>
                <a:lnTo>
                  <a:pt x="6748" y="10698"/>
                </a:lnTo>
                <a:lnTo>
                  <a:pt x="6748" y="14846"/>
                </a:lnTo>
                <a:lnTo>
                  <a:pt x="5411" y="14846"/>
                </a:lnTo>
                <a:lnTo>
                  <a:pt x="5411" y="10698"/>
                </a:lnTo>
                <a:close/>
              </a:path>
            </a:pathLst>
          </a:custGeom>
          <a:solidFill>
            <a:srgbClr val="FFFFFF"/>
          </a:solidFill>
          <a:ln w="25400">
            <a:noFill/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solidFill>
                <a:srgbClr val="FFFFFF"/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sym typeface="Helvetica Light"/>
            </a:endParaRPr>
          </a:p>
        </p:txBody>
      </p:sp>
      <p:sp>
        <p:nvSpPr>
          <p:cNvPr id="30" name="Shape"/>
          <p:cNvSpPr/>
          <p:nvPr/>
        </p:nvSpPr>
        <p:spPr bwMode="auto">
          <a:xfrm>
            <a:off x="8101377" y="1216055"/>
            <a:ext cx="227563" cy="342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2065" y="0"/>
                </a:moveTo>
                <a:cubicBezTo>
                  <a:pt x="1471" y="0"/>
                  <a:pt x="1170" y="1"/>
                  <a:pt x="853" y="125"/>
                </a:cubicBezTo>
                <a:cubicBezTo>
                  <a:pt x="504" y="281"/>
                  <a:pt x="229" y="619"/>
                  <a:pt x="102" y="1049"/>
                </a:cubicBezTo>
                <a:cubicBezTo>
                  <a:pt x="0" y="1442"/>
                  <a:pt x="0" y="1812"/>
                  <a:pt x="0" y="2540"/>
                </a:cubicBezTo>
                <a:lnTo>
                  <a:pt x="0" y="15669"/>
                </a:lnTo>
                <a:cubicBezTo>
                  <a:pt x="0" y="16408"/>
                  <a:pt x="0" y="16777"/>
                  <a:pt x="102" y="17170"/>
                </a:cubicBezTo>
                <a:cubicBezTo>
                  <a:pt x="229" y="17600"/>
                  <a:pt x="504" y="17939"/>
                  <a:pt x="853" y="18095"/>
                </a:cubicBezTo>
                <a:cubicBezTo>
                  <a:pt x="1172" y="18219"/>
                  <a:pt x="1473" y="18219"/>
                  <a:pt x="2065" y="18219"/>
                </a:cubicBezTo>
                <a:lnTo>
                  <a:pt x="8611" y="18219"/>
                </a:lnTo>
                <a:lnTo>
                  <a:pt x="6964" y="20194"/>
                </a:lnTo>
                <a:cubicBezTo>
                  <a:pt x="6812" y="20416"/>
                  <a:pt x="6763" y="20717"/>
                  <a:pt x="6833" y="20994"/>
                </a:cubicBezTo>
                <a:cubicBezTo>
                  <a:pt x="6920" y="21336"/>
                  <a:pt x="7169" y="21576"/>
                  <a:pt x="7459" y="21599"/>
                </a:cubicBezTo>
                <a:lnTo>
                  <a:pt x="14145" y="21599"/>
                </a:lnTo>
                <a:cubicBezTo>
                  <a:pt x="14462" y="21600"/>
                  <a:pt x="14740" y="21340"/>
                  <a:pt x="14824" y="20965"/>
                </a:cubicBezTo>
                <a:cubicBezTo>
                  <a:pt x="14887" y="20685"/>
                  <a:pt x="14828" y="20386"/>
                  <a:pt x="14669" y="20173"/>
                </a:cubicBezTo>
                <a:lnTo>
                  <a:pt x="13064" y="18219"/>
                </a:lnTo>
                <a:lnTo>
                  <a:pt x="19526" y="18219"/>
                </a:lnTo>
                <a:cubicBezTo>
                  <a:pt x="20127" y="18219"/>
                  <a:pt x="20427" y="18219"/>
                  <a:pt x="20747" y="18095"/>
                </a:cubicBezTo>
                <a:cubicBezTo>
                  <a:pt x="21096" y="17939"/>
                  <a:pt x="21372" y="17600"/>
                  <a:pt x="21499" y="17170"/>
                </a:cubicBezTo>
                <a:cubicBezTo>
                  <a:pt x="21600" y="16777"/>
                  <a:pt x="21600" y="16408"/>
                  <a:pt x="21600" y="15680"/>
                </a:cubicBezTo>
                <a:lnTo>
                  <a:pt x="21600" y="2551"/>
                </a:lnTo>
                <a:cubicBezTo>
                  <a:pt x="21600" y="1812"/>
                  <a:pt x="21600" y="1442"/>
                  <a:pt x="21499" y="1049"/>
                </a:cubicBezTo>
                <a:cubicBezTo>
                  <a:pt x="21372" y="619"/>
                  <a:pt x="21096" y="281"/>
                  <a:pt x="20747" y="125"/>
                </a:cubicBezTo>
                <a:cubicBezTo>
                  <a:pt x="20427" y="0"/>
                  <a:pt x="20127" y="0"/>
                  <a:pt x="19535" y="0"/>
                </a:cubicBezTo>
                <a:lnTo>
                  <a:pt x="2074" y="0"/>
                </a:lnTo>
                <a:lnTo>
                  <a:pt x="2065" y="0"/>
                </a:lnTo>
                <a:close/>
                <a:moveTo>
                  <a:pt x="1351" y="1597"/>
                </a:moveTo>
                <a:lnTo>
                  <a:pt x="20299" y="1597"/>
                </a:lnTo>
                <a:lnTo>
                  <a:pt x="20299" y="3672"/>
                </a:lnTo>
                <a:lnTo>
                  <a:pt x="16147" y="7174"/>
                </a:lnTo>
                <a:cubicBezTo>
                  <a:pt x="15779" y="6810"/>
                  <a:pt x="15332" y="6627"/>
                  <a:pt x="14884" y="6627"/>
                </a:cubicBezTo>
                <a:cubicBezTo>
                  <a:pt x="14368" y="6627"/>
                  <a:pt x="13850" y="6870"/>
                  <a:pt x="13456" y="7355"/>
                </a:cubicBezTo>
                <a:cubicBezTo>
                  <a:pt x="13394" y="7432"/>
                  <a:pt x="13338" y="7513"/>
                  <a:pt x="13285" y="7597"/>
                </a:cubicBezTo>
                <a:lnTo>
                  <a:pt x="8790" y="5693"/>
                </a:lnTo>
                <a:cubicBezTo>
                  <a:pt x="8759" y="5114"/>
                  <a:pt x="8565" y="4546"/>
                  <a:pt x="8205" y="4104"/>
                </a:cubicBezTo>
                <a:cubicBezTo>
                  <a:pt x="7811" y="3619"/>
                  <a:pt x="7295" y="3376"/>
                  <a:pt x="6778" y="3376"/>
                </a:cubicBezTo>
                <a:cubicBezTo>
                  <a:pt x="6261" y="3376"/>
                  <a:pt x="5744" y="3619"/>
                  <a:pt x="5350" y="4104"/>
                </a:cubicBezTo>
                <a:cubicBezTo>
                  <a:pt x="4850" y="4718"/>
                  <a:pt x="4668" y="5575"/>
                  <a:pt x="4802" y="6366"/>
                </a:cubicBezTo>
                <a:lnTo>
                  <a:pt x="1351" y="9185"/>
                </a:lnTo>
                <a:lnTo>
                  <a:pt x="1351" y="1597"/>
                </a:lnTo>
                <a:close/>
                <a:moveTo>
                  <a:pt x="6778" y="5008"/>
                </a:moveTo>
                <a:cubicBezTo>
                  <a:pt x="6955" y="5008"/>
                  <a:pt x="7132" y="5091"/>
                  <a:pt x="7267" y="5257"/>
                </a:cubicBezTo>
                <a:cubicBezTo>
                  <a:pt x="7537" y="5590"/>
                  <a:pt x="7537" y="6128"/>
                  <a:pt x="7267" y="6461"/>
                </a:cubicBezTo>
                <a:cubicBezTo>
                  <a:pt x="6997" y="6793"/>
                  <a:pt x="6559" y="6793"/>
                  <a:pt x="6288" y="6461"/>
                </a:cubicBezTo>
                <a:cubicBezTo>
                  <a:pt x="6018" y="6128"/>
                  <a:pt x="6018" y="5590"/>
                  <a:pt x="6288" y="5257"/>
                </a:cubicBezTo>
                <a:cubicBezTo>
                  <a:pt x="6423" y="5091"/>
                  <a:pt x="6601" y="5008"/>
                  <a:pt x="6778" y="5008"/>
                </a:cubicBezTo>
                <a:close/>
                <a:moveTo>
                  <a:pt x="20299" y="5686"/>
                </a:moveTo>
                <a:lnTo>
                  <a:pt x="20299" y="13291"/>
                </a:lnTo>
                <a:lnTo>
                  <a:pt x="1351" y="13291"/>
                </a:lnTo>
                <a:lnTo>
                  <a:pt x="1351" y="11156"/>
                </a:lnTo>
                <a:lnTo>
                  <a:pt x="5508" y="7790"/>
                </a:lnTo>
                <a:cubicBezTo>
                  <a:pt x="6301" y="8580"/>
                  <a:pt x="7468" y="8522"/>
                  <a:pt x="8205" y="7615"/>
                </a:cubicBezTo>
                <a:cubicBezTo>
                  <a:pt x="8284" y="7518"/>
                  <a:pt x="8353" y="7413"/>
                  <a:pt x="8416" y="7305"/>
                </a:cubicBezTo>
                <a:lnTo>
                  <a:pt x="12867" y="9173"/>
                </a:lnTo>
                <a:cubicBezTo>
                  <a:pt x="12880" y="9787"/>
                  <a:pt x="13075" y="10397"/>
                  <a:pt x="13456" y="10866"/>
                </a:cubicBezTo>
                <a:cubicBezTo>
                  <a:pt x="14245" y="11836"/>
                  <a:pt x="15523" y="11836"/>
                  <a:pt x="16312" y="10866"/>
                </a:cubicBezTo>
                <a:cubicBezTo>
                  <a:pt x="16827" y="10232"/>
                  <a:pt x="17003" y="9340"/>
                  <a:pt x="16844" y="8528"/>
                </a:cubicBezTo>
                <a:lnTo>
                  <a:pt x="20299" y="5686"/>
                </a:lnTo>
                <a:close/>
                <a:moveTo>
                  <a:pt x="14884" y="8259"/>
                </a:moveTo>
                <a:cubicBezTo>
                  <a:pt x="15061" y="8259"/>
                  <a:pt x="15238" y="8342"/>
                  <a:pt x="15373" y="8508"/>
                </a:cubicBezTo>
                <a:cubicBezTo>
                  <a:pt x="15644" y="8840"/>
                  <a:pt x="15644" y="9379"/>
                  <a:pt x="15373" y="9712"/>
                </a:cubicBezTo>
                <a:cubicBezTo>
                  <a:pt x="15103" y="10044"/>
                  <a:pt x="14665" y="10044"/>
                  <a:pt x="14395" y="9712"/>
                </a:cubicBezTo>
                <a:cubicBezTo>
                  <a:pt x="14124" y="9379"/>
                  <a:pt x="14124" y="8840"/>
                  <a:pt x="14395" y="8508"/>
                </a:cubicBezTo>
                <a:cubicBezTo>
                  <a:pt x="14530" y="8342"/>
                  <a:pt x="14707" y="8259"/>
                  <a:pt x="14884" y="8259"/>
                </a:cubicBezTo>
                <a:close/>
                <a:moveTo>
                  <a:pt x="1351" y="14948"/>
                </a:moveTo>
                <a:lnTo>
                  <a:pt x="20299" y="14948"/>
                </a:lnTo>
                <a:lnTo>
                  <a:pt x="20299" y="16623"/>
                </a:lnTo>
                <a:lnTo>
                  <a:pt x="1351" y="16623"/>
                </a:lnTo>
                <a:lnTo>
                  <a:pt x="1351" y="14948"/>
                </a:lnTo>
                <a:close/>
                <a:moveTo>
                  <a:pt x="10425" y="18219"/>
                </a:moveTo>
                <a:lnTo>
                  <a:pt x="11209" y="18219"/>
                </a:lnTo>
                <a:lnTo>
                  <a:pt x="12570" y="19944"/>
                </a:lnTo>
                <a:lnTo>
                  <a:pt x="9053" y="19944"/>
                </a:lnTo>
                <a:lnTo>
                  <a:pt x="10425" y="18219"/>
                </a:lnTo>
                <a:close/>
              </a:path>
            </a:pathLst>
          </a:custGeom>
          <a:solidFill>
            <a:srgbClr val="FFFFFF"/>
          </a:solidFill>
          <a:ln w="25400">
            <a:noFill/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solidFill>
                <a:srgbClr val="FFFFFF"/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sym typeface="Helvetica Light"/>
            </a:endParaRPr>
          </a:p>
        </p:txBody>
      </p:sp>
      <p:pic>
        <p:nvPicPr>
          <p:cNvPr id="34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71"/>
          <a:stretch>
            <a:fillRect/>
          </a:stretch>
        </p:blipFill>
        <p:spPr bwMode="auto">
          <a:xfrm>
            <a:off x="0" y="0"/>
            <a:ext cx="12192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7163"/>
            <a:ext cx="5181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제목 1"/>
          <p:cNvSpPr txBox="1">
            <a:spLocks/>
          </p:cNvSpPr>
          <p:nvPr/>
        </p:nvSpPr>
        <p:spPr>
          <a:xfrm>
            <a:off x="141288" y="30106"/>
            <a:ext cx="6757416" cy="7350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 err="1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QoS</a:t>
            </a:r>
            <a:r>
              <a:rPr lang="en-US" altLang="ko-KR" dirty="0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및 </a:t>
            </a:r>
            <a:r>
              <a:rPr lang="en-US" altLang="ko-KR" dirty="0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Out Of Memory</a:t>
            </a:r>
            <a:endParaRPr lang="ko-KR" altLang="en-US" dirty="0" smtClean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824" y="4850058"/>
            <a:ext cx="3375447" cy="532328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525" y="2279980"/>
            <a:ext cx="3375447" cy="2570078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8121" y="5973638"/>
            <a:ext cx="2676167" cy="276301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8121" y="2035849"/>
            <a:ext cx="2676167" cy="3937789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9790" y="2035850"/>
            <a:ext cx="2769310" cy="3865495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9169" y="5895043"/>
            <a:ext cx="2749932" cy="285123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2146300" y="5092700"/>
            <a:ext cx="660400" cy="17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5785322" y="6025961"/>
            <a:ext cx="621356" cy="1001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9984798" y="6106151"/>
            <a:ext cx="621356" cy="1001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503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E0A6AB-449E-4F6C-AA85-160DA8B532E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4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71"/>
          <a:stretch>
            <a:fillRect/>
          </a:stretch>
        </p:blipFill>
        <p:spPr bwMode="auto">
          <a:xfrm>
            <a:off x="0" y="0"/>
            <a:ext cx="12192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7163"/>
            <a:ext cx="5181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제목 1"/>
          <p:cNvSpPr txBox="1">
            <a:spLocks/>
          </p:cNvSpPr>
          <p:nvPr/>
        </p:nvSpPr>
        <p:spPr>
          <a:xfrm>
            <a:off x="141288" y="30106"/>
            <a:ext cx="6757416" cy="7350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mtClean="0">
                <a:solidFill>
                  <a:schemeClr val="bg1"/>
                </a:solidFill>
              </a:rPr>
              <a:t>QoS </a:t>
            </a:r>
            <a:r>
              <a:rPr lang="ko-KR" altLang="en-US" smtClean="0">
                <a:solidFill>
                  <a:schemeClr val="bg1"/>
                </a:solidFill>
              </a:rPr>
              <a:t>및 </a:t>
            </a:r>
            <a:r>
              <a:rPr lang="en-US" altLang="ko-KR" smtClean="0">
                <a:solidFill>
                  <a:schemeClr val="bg1"/>
                </a:solidFill>
              </a:rPr>
              <a:t>Out Of Memory</a:t>
            </a:r>
            <a:endParaRPr lang="ko-KR" altLang="en-US" dirty="0" smtClean="0">
              <a:solidFill>
                <a:schemeClr val="bg1"/>
              </a:solidFill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206" y="1333271"/>
            <a:ext cx="10196979" cy="266387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8888" y="4209107"/>
            <a:ext cx="4418762" cy="191564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3428" y="4209107"/>
            <a:ext cx="3903586" cy="191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8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4E0A6AB-449E-4F6C-AA85-160DA8B532EA}" type="slidenum">
              <a:rPr lang="en-US" smtClean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pPr>
                <a:defRPr/>
              </a:pPr>
              <a:t>9</a:t>
            </a:fld>
            <a:endParaRPr lang="en-US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1280338" y="3254255"/>
            <a:ext cx="55" cy="7285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dash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3986305" y="3254255"/>
            <a:ext cx="1" cy="7184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dash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6689644" y="3254255"/>
            <a:ext cx="2573" cy="7184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dash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Freeform 12"/>
          <p:cNvSpPr/>
          <p:nvPr/>
        </p:nvSpPr>
        <p:spPr bwMode="auto">
          <a:xfrm>
            <a:off x="923470" y="4032619"/>
            <a:ext cx="5915761" cy="188006"/>
          </a:xfrm>
          <a:custGeom>
            <a:avLst/>
            <a:gdLst>
              <a:gd name="connsiteX0" fmla="*/ 0 w 10742792"/>
              <a:gd name="connsiteY0" fmla="*/ 92701 h 185404"/>
              <a:gd name="connsiteX1" fmla="*/ 0 w 10742792"/>
              <a:gd name="connsiteY1" fmla="*/ 92702 h 185404"/>
              <a:gd name="connsiteX2" fmla="*/ 0 w 10742792"/>
              <a:gd name="connsiteY2" fmla="*/ 92702 h 185404"/>
              <a:gd name="connsiteX3" fmla="*/ 92702 w 10742792"/>
              <a:gd name="connsiteY3" fmla="*/ 0 h 185404"/>
              <a:gd name="connsiteX4" fmla="*/ 10650090 w 10742792"/>
              <a:gd name="connsiteY4" fmla="*/ 0 h 185404"/>
              <a:gd name="connsiteX5" fmla="*/ 10742792 w 10742792"/>
              <a:gd name="connsiteY5" fmla="*/ 92702 h 185404"/>
              <a:gd name="connsiteX6" fmla="*/ 10742791 w 10742792"/>
              <a:gd name="connsiteY6" fmla="*/ 92702 h 185404"/>
              <a:gd name="connsiteX7" fmla="*/ 10650089 w 10742792"/>
              <a:gd name="connsiteY7" fmla="*/ 185404 h 185404"/>
              <a:gd name="connsiteX8" fmla="*/ 92702 w 10742792"/>
              <a:gd name="connsiteY8" fmla="*/ 185403 h 185404"/>
              <a:gd name="connsiteX9" fmla="*/ 7285 w 10742792"/>
              <a:gd name="connsiteY9" fmla="*/ 128785 h 185404"/>
              <a:gd name="connsiteX10" fmla="*/ 0 w 10742792"/>
              <a:gd name="connsiteY10" fmla="*/ 92702 h 185404"/>
              <a:gd name="connsiteX11" fmla="*/ 7285 w 10742792"/>
              <a:gd name="connsiteY11" fmla="*/ 56618 h 185404"/>
              <a:gd name="connsiteX12" fmla="*/ 92702 w 10742792"/>
              <a:gd name="connsiteY12" fmla="*/ 0 h 18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42792" h="185404">
                <a:moveTo>
                  <a:pt x="0" y="92701"/>
                </a:moveTo>
                <a:lnTo>
                  <a:pt x="0" y="92702"/>
                </a:lnTo>
                <a:lnTo>
                  <a:pt x="0" y="92702"/>
                </a:lnTo>
                <a:close/>
                <a:moveTo>
                  <a:pt x="92702" y="0"/>
                </a:moveTo>
                <a:lnTo>
                  <a:pt x="10650090" y="0"/>
                </a:lnTo>
                <a:cubicBezTo>
                  <a:pt x="10701288" y="0"/>
                  <a:pt x="10742792" y="41504"/>
                  <a:pt x="10742792" y="92702"/>
                </a:cubicBezTo>
                <a:lnTo>
                  <a:pt x="10742791" y="92702"/>
                </a:lnTo>
                <a:cubicBezTo>
                  <a:pt x="10742791" y="143900"/>
                  <a:pt x="10701287" y="185404"/>
                  <a:pt x="10650089" y="185404"/>
                </a:cubicBezTo>
                <a:lnTo>
                  <a:pt x="92702" y="185403"/>
                </a:lnTo>
                <a:cubicBezTo>
                  <a:pt x="54304" y="185403"/>
                  <a:pt x="21358" y="162057"/>
                  <a:pt x="7285" y="128785"/>
                </a:cubicBezTo>
                <a:lnTo>
                  <a:pt x="0" y="92702"/>
                </a:lnTo>
                <a:lnTo>
                  <a:pt x="7285" y="56618"/>
                </a:lnTo>
                <a:cubicBezTo>
                  <a:pt x="21358" y="23346"/>
                  <a:pt x="54304" y="0"/>
                  <a:pt x="9270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  <a:extLst/>
        </p:spPr>
        <p:txBody>
          <a:bodyPr wrap="square" lIns="0" tIns="0" rIns="0" bIns="0" anchor="ctr">
            <a:noAutofit/>
          </a:bodyPr>
          <a:lstStyle/>
          <a:p>
            <a:pPr algn="ctr" eaLnBrk="1"/>
            <a:endParaRPr lang="en-US" altLang="en-US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923469" y="4025150"/>
            <a:ext cx="5941899" cy="195475"/>
          </a:xfrm>
          <a:custGeom>
            <a:avLst/>
            <a:gdLst>
              <a:gd name="connsiteX0" fmla="*/ 0 w 4630190"/>
              <a:gd name="connsiteY0" fmla="*/ 92701 h 185404"/>
              <a:gd name="connsiteX1" fmla="*/ 0 w 4630190"/>
              <a:gd name="connsiteY1" fmla="*/ 92702 h 185404"/>
              <a:gd name="connsiteX2" fmla="*/ 0 w 4630190"/>
              <a:gd name="connsiteY2" fmla="*/ 92702 h 185404"/>
              <a:gd name="connsiteX3" fmla="*/ 92702 w 4630190"/>
              <a:gd name="connsiteY3" fmla="*/ 0 h 185404"/>
              <a:gd name="connsiteX4" fmla="*/ 4537488 w 4630190"/>
              <a:gd name="connsiteY4" fmla="*/ 0 h 185404"/>
              <a:gd name="connsiteX5" fmla="*/ 4630190 w 4630190"/>
              <a:gd name="connsiteY5" fmla="*/ 92702 h 185404"/>
              <a:gd name="connsiteX6" fmla="*/ 4630189 w 4630190"/>
              <a:gd name="connsiteY6" fmla="*/ 92702 h 185404"/>
              <a:gd name="connsiteX7" fmla="*/ 4537487 w 4630190"/>
              <a:gd name="connsiteY7" fmla="*/ 185404 h 185404"/>
              <a:gd name="connsiteX8" fmla="*/ 92702 w 4630190"/>
              <a:gd name="connsiteY8" fmla="*/ 185403 h 185404"/>
              <a:gd name="connsiteX9" fmla="*/ 7285 w 4630190"/>
              <a:gd name="connsiteY9" fmla="*/ 128785 h 185404"/>
              <a:gd name="connsiteX10" fmla="*/ 0 w 4630190"/>
              <a:gd name="connsiteY10" fmla="*/ 92702 h 185404"/>
              <a:gd name="connsiteX11" fmla="*/ 7285 w 4630190"/>
              <a:gd name="connsiteY11" fmla="*/ 56618 h 185404"/>
              <a:gd name="connsiteX12" fmla="*/ 92702 w 4630190"/>
              <a:gd name="connsiteY12" fmla="*/ 0 h 18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30190" h="185404">
                <a:moveTo>
                  <a:pt x="0" y="92701"/>
                </a:moveTo>
                <a:lnTo>
                  <a:pt x="0" y="92702"/>
                </a:lnTo>
                <a:lnTo>
                  <a:pt x="0" y="92702"/>
                </a:lnTo>
                <a:close/>
                <a:moveTo>
                  <a:pt x="92702" y="0"/>
                </a:moveTo>
                <a:lnTo>
                  <a:pt x="4537488" y="0"/>
                </a:lnTo>
                <a:cubicBezTo>
                  <a:pt x="4588686" y="0"/>
                  <a:pt x="4630190" y="41504"/>
                  <a:pt x="4630190" y="92702"/>
                </a:cubicBezTo>
                <a:lnTo>
                  <a:pt x="4630189" y="92702"/>
                </a:lnTo>
                <a:cubicBezTo>
                  <a:pt x="4630189" y="143900"/>
                  <a:pt x="4588685" y="185404"/>
                  <a:pt x="4537487" y="185404"/>
                </a:cubicBezTo>
                <a:lnTo>
                  <a:pt x="92702" y="185403"/>
                </a:lnTo>
                <a:cubicBezTo>
                  <a:pt x="54304" y="185403"/>
                  <a:pt x="21358" y="162057"/>
                  <a:pt x="7285" y="128785"/>
                </a:cubicBezTo>
                <a:lnTo>
                  <a:pt x="0" y="92702"/>
                </a:lnTo>
                <a:lnTo>
                  <a:pt x="7285" y="56618"/>
                </a:lnTo>
                <a:cubicBezTo>
                  <a:pt x="21358" y="23346"/>
                  <a:pt x="54304" y="0"/>
                  <a:pt x="92702" y="0"/>
                </a:cubicBezTo>
                <a:close/>
              </a:path>
            </a:pathLst>
          </a:custGeom>
          <a:solidFill>
            <a:schemeClr val="accent3"/>
          </a:solidFill>
          <a:ln w="381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  <a:extLst/>
        </p:spPr>
        <p:txBody>
          <a:bodyPr wrap="square" lIns="0" tIns="0" rIns="0" bIns="0" anchor="ctr">
            <a:noAutofit/>
          </a:bodyPr>
          <a:lstStyle/>
          <a:p>
            <a:pPr algn="ctr" eaLnBrk="1"/>
            <a:endParaRPr lang="en-US" altLang="en-US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5" name="Rectangle 61"/>
          <p:cNvSpPr>
            <a:spLocks noChangeArrowheads="1"/>
          </p:cNvSpPr>
          <p:nvPr/>
        </p:nvSpPr>
        <p:spPr bwMode="auto">
          <a:xfrm>
            <a:off x="1428987" y="3433048"/>
            <a:ext cx="21603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900" b="0" dirty="0" smtClean="0">
                <a:solidFill>
                  <a:schemeClr val="bg1">
                    <a:lumMod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rial" panose="020B0604020202020204" pitchFamily="34" charset="0"/>
              </a:rPr>
              <a:t>-997</a:t>
            </a:r>
            <a:endParaRPr lang="en-US" altLang="en-US" sz="900" dirty="0">
              <a:solidFill>
                <a:schemeClr val="bg1">
                  <a:lumMod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16" name="TextBox 46"/>
          <p:cNvSpPr txBox="1">
            <a:spLocks noChangeArrowheads="1"/>
          </p:cNvSpPr>
          <p:nvPr/>
        </p:nvSpPr>
        <p:spPr bwMode="auto">
          <a:xfrm>
            <a:off x="1582763" y="3018132"/>
            <a:ext cx="1525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r>
              <a:rPr lang="en-US" altLang="ko-KR" sz="2000" b="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guaranteed</a:t>
            </a:r>
            <a:endParaRPr lang="en-US" altLang="en-US" sz="2000" dirty="0">
              <a:solidFill>
                <a:schemeClr val="accent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Impact" panose="020B080603090205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>
            <a:spLocks noChangeArrowheads="1"/>
          </p:cNvSpPr>
          <p:nvPr/>
        </p:nvSpPr>
        <p:spPr bwMode="auto">
          <a:xfrm>
            <a:off x="1240569" y="4060397"/>
            <a:ext cx="132492" cy="132492"/>
          </a:xfrm>
          <a:custGeom>
            <a:avLst/>
            <a:gdLst>
              <a:gd name="connsiteX0" fmla="*/ 66246 w 132492"/>
              <a:gd name="connsiteY0" fmla="*/ 0 h 132492"/>
              <a:gd name="connsiteX1" fmla="*/ 132492 w 132492"/>
              <a:gd name="connsiteY1" fmla="*/ 66246 h 132492"/>
              <a:gd name="connsiteX2" fmla="*/ 66246 w 132492"/>
              <a:gd name="connsiteY2" fmla="*/ 132492 h 132492"/>
              <a:gd name="connsiteX3" fmla="*/ 0 w 132492"/>
              <a:gd name="connsiteY3" fmla="*/ 66246 h 132492"/>
              <a:gd name="connsiteX4" fmla="*/ 66246 w 132492"/>
              <a:gd name="connsiteY4" fmla="*/ 0 h 1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492" h="132492">
                <a:moveTo>
                  <a:pt x="66246" y="0"/>
                </a:moveTo>
                <a:cubicBezTo>
                  <a:pt x="102833" y="0"/>
                  <a:pt x="132492" y="29659"/>
                  <a:pt x="132492" y="66246"/>
                </a:cubicBezTo>
                <a:cubicBezTo>
                  <a:pt x="132492" y="102833"/>
                  <a:pt x="102833" y="132492"/>
                  <a:pt x="66246" y="132492"/>
                </a:cubicBezTo>
                <a:cubicBezTo>
                  <a:pt x="29659" y="132492"/>
                  <a:pt x="0" y="102833"/>
                  <a:pt x="0" y="66246"/>
                </a:cubicBezTo>
                <a:cubicBezTo>
                  <a:pt x="0" y="29659"/>
                  <a:pt x="29659" y="0"/>
                  <a:pt x="662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eaLnBrk="1"/>
            <a:endParaRPr lang="en-US" altLang="en-US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8" name="AutoShape 35"/>
          <p:cNvSpPr>
            <a:spLocks/>
          </p:cNvSpPr>
          <p:nvPr/>
        </p:nvSpPr>
        <p:spPr bwMode="auto">
          <a:xfrm rot="5400000">
            <a:off x="882942" y="2348980"/>
            <a:ext cx="809935" cy="728878"/>
          </a:xfrm>
          <a:custGeom>
            <a:avLst/>
            <a:gdLst>
              <a:gd name="T0" fmla="*/ 2147483646 w 21593"/>
              <a:gd name="T1" fmla="*/ 2147483646 h 21584"/>
              <a:gd name="T2" fmla="*/ 2147483646 w 21593"/>
              <a:gd name="T3" fmla="*/ 2147483646 h 21584"/>
              <a:gd name="T4" fmla="*/ 2147483646 w 21593"/>
              <a:gd name="T5" fmla="*/ 2147483646 h 21584"/>
              <a:gd name="T6" fmla="*/ 2147483646 w 21593"/>
              <a:gd name="T7" fmla="*/ 2147483646 h 215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3" h="21584">
                <a:moveTo>
                  <a:pt x="6657" y="1"/>
                </a:moveTo>
                <a:cubicBezTo>
                  <a:pt x="6252" y="-4"/>
                  <a:pt x="5853" y="101"/>
                  <a:pt x="5494" y="306"/>
                </a:cubicBezTo>
                <a:cubicBezTo>
                  <a:pt x="5116" y="522"/>
                  <a:pt x="4795" y="842"/>
                  <a:pt x="4560" y="1236"/>
                </a:cubicBezTo>
                <a:lnTo>
                  <a:pt x="259" y="9428"/>
                </a:lnTo>
                <a:cubicBezTo>
                  <a:pt x="95" y="9832"/>
                  <a:pt x="7" y="10270"/>
                  <a:pt x="1" y="10714"/>
                </a:cubicBezTo>
                <a:cubicBezTo>
                  <a:pt x="-6" y="11191"/>
                  <a:pt x="82" y="11664"/>
                  <a:pt x="259" y="12100"/>
                </a:cubicBezTo>
                <a:lnTo>
                  <a:pt x="4418" y="20185"/>
                </a:lnTo>
                <a:cubicBezTo>
                  <a:pt x="4637" y="20610"/>
                  <a:pt x="4953" y="20962"/>
                  <a:pt x="5334" y="21208"/>
                </a:cubicBezTo>
                <a:cubicBezTo>
                  <a:pt x="5698" y="21443"/>
                  <a:pt x="6110" y="21572"/>
                  <a:pt x="6531" y="21584"/>
                </a:cubicBezTo>
                <a:lnTo>
                  <a:pt x="14739" y="21584"/>
                </a:lnTo>
                <a:cubicBezTo>
                  <a:pt x="15238" y="21588"/>
                  <a:pt x="15730" y="21447"/>
                  <a:pt x="16164" y="21172"/>
                </a:cubicBezTo>
                <a:cubicBezTo>
                  <a:pt x="16546" y="20929"/>
                  <a:pt x="16872" y="20591"/>
                  <a:pt x="17115" y="20183"/>
                </a:cubicBezTo>
                <a:lnTo>
                  <a:pt x="21227" y="12302"/>
                </a:lnTo>
                <a:cubicBezTo>
                  <a:pt x="21468" y="11849"/>
                  <a:pt x="21594" y="11332"/>
                  <a:pt x="21593" y="10807"/>
                </a:cubicBezTo>
                <a:cubicBezTo>
                  <a:pt x="21592" y="10284"/>
                  <a:pt x="21466" y="9771"/>
                  <a:pt x="21227" y="9321"/>
                </a:cubicBezTo>
                <a:lnTo>
                  <a:pt x="17012" y="1258"/>
                </a:lnTo>
                <a:cubicBezTo>
                  <a:pt x="16793" y="865"/>
                  <a:pt x="16485" y="543"/>
                  <a:pt x="16120" y="322"/>
                </a:cubicBezTo>
                <a:cubicBezTo>
                  <a:pt x="15750" y="99"/>
                  <a:pt x="15333" y="-12"/>
                  <a:pt x="14912" y="1"/>
                </a:cubicBezTo>
                <a:lnTo>
                  <a:pt x="665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ar-IQ" sz="16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2" name="Rectangle 63"/>
          <p:cNvSpPr>
            <a:spLocks noChangeArrowheads="1"/>
          </p:cNvSpPr>
          <p:nvPr/>
        </p:nvSpPr>
        <p:spPr bwMode="auto">
          <a:xfrm>
            <a:off x="4134955" y="3433124"/>
            <a:ext cx="24037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900" b="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request </a:t>
            </a:r>
            <a:r>
              <a:rPr lang="ko-KR" altLang="en-US" sz="900" b="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값이 낮을수록 </a:t>
            </a:r>
            <a:r>
              <a:rPr lang="en-US" altLang="ko-KR" sz="900" b="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oom_score_adj</a:t>
            </a:r>
            <a:r>
              <a:rPr lang="en-US" altLang="ko-KR" sz="900" b="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900" b="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값이 높아지며 최소는 </a:t>
            </a:r>
            <a:r>
              <a:rPr lang="en-US" altLang="ko-KR" sz="900" b="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</a:t>
            </a:r>
            <a:r>
              <a:rPr lang="ko-KR" altLang="en-US" sz="900" b="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최대는 </a:t>
            </a:r>
            <a:r>
              <a:rPr lang="en-US" altLang="ko-KR" sz="900" b="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999“</a:t>
            </a:r>
            <a:endParaRPr lang="en-US" altLang="en-US" sz="900" b="0" dirty="0">
              <a:solidFill>
                <a:schemeClr val="bg1">
                  <a:lumMod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3" name="TextBox 46"/>
          <p:cNvSpPr txBox="1">
            <a:spLocks noChangeArrowheads="1"/>
          </p:cNvSpPr>
          <p:nvPr/>
        </p:nvSpPr>
        <p:spPr bwMode="auto">
          <a:xfrm>
            <a:off x="4288504" y="3018707"/>
            <a:ext cx="1525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r>
              <a:rPr lang="en-US" altLang="ko-KR" sz="2000" b="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burstable</a:t>
            </a:r>
            <a:endParaRPr lang="en-US" altLang="en-US" sz="2000" dirty="0">
              <a:solidFill>
                <a:schemeClr val="accent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Impact" panose="020B080603090205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Freeform 23"/>
          <p:cNvSpPr>
            <a:spLocks noChangeArrowheads="1"/>
          </p:cNvSpPr>
          <p:nvPr/>
        </p:nvSpPr>
        <p:spPr bwMode="auto">
          <a:xfrm>
            <a:off x="3946284" y="4060541"/>
            <a:ext cx="132314" cy="132314"/>
          </a:xfrm>
          <a:custGeom>
            <a:avLst/>
            <a:gdLst>
              <a:gd name="connsiteX0" fmla="*/ 66157 w 132314"/>
              <a:gd name="connsiteY0" fmla="*/ 0 h 132314"/>
              <a:gd name="connsiteX1" fmla="*/ 132314 w 132314"/>
              <a:gd name="connsiteY1" fmla="*/ 66157 h 132314"/>
              <a:gd name="connsiteX2" fmla="*/ 66157 w 132314"/>
              <a:gd name="connsiteY2" fmla="*/ 132314 h 132314"/>
              <a:gd name="connsiteX3" fmla="*/ 0 w 132314"/>
              <a:gd name="connsiteY3" fmla="*/ 66157 h 132314"/>
              <a:gd name="connsiteX4" fmla="*/ 66157 w 132314"/>
              <a:gd name="connsiteY4" fmla="*/ 0 h 13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314" h="132314">
                <a:moveTo>
                  <a:pt x="66157" y="0"/>
                </a:moveTo>
                <a:cubicBezTo>
                  <a:pt x="102695" y="0"/>
                  <a:pt x="132314" y="29619"/>
                  <a:pt x="132314" y="66157"/>
                </a:cubicBezTo>
                <a:cubicBezTo>
                  <a:pt x="132314" y="102695"/>
                  <a:pt x="102695" y="132314"/>
                  <a:pt x="66157" y="132314"/>
                </a:cubicBezTo>
                <a:cubicBezTo>
                  <a:pt x="29619" y="132314"/>
                  <a:pt x="0" y="102695"/>
                  <a:pt x="0" y="66157"/>
                </a:cubicBezTo>
                <a:cubicBezTo>
                  <a:pt x="0" y="29619"/>
                  <a:pt x="29619" y="0"/>
                  <a:pt x="661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eaLnBrk="1"/>
            <a:endParaRPr lang="en-US" altLang="en-US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8" name="Rectangle 104"/>
          <p:cNvSpPr>
            <a:spLocks noChangeArrowheads="1"/>
          </p:cNvSpPr>
          <p:nvPr/>
        </p:nvSpPr>
        <p:spPr bwMode="auto">
          <a:xfrm>
            <a:off x="7154672" y="3444521"/>
            <a:ext cx="216031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900" b="0" dirty="0" smtClean="0">
                <a:solidFill>
                  <a:schemeClr val="bg1">
                    <a:lumMod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rial" panose="020B0604020202020204" pitchFamily="34" charset="0"/>
              </a:rPr>
              <a:t>1000</a:t>
            </a:r>
            <a:endParaRPr lang="en-US" altLang="en-US" sz="900" dirty="0">
              <a:solidFill>
                <a:schemeClr val="bg1">
                  <a:lumMod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9" name="TextBox 46"/>
          <p:cNvSpPr txBox="1">
            <a:spLocks noChangeArrowheads="1"/>
          </p:cNvSpPr>
          <p:nvPr/>
        </p:nvSpPr>
        <p:spPr bwMode="auto">
          <a:xfrm>
            <a:off x="6994417" y="3018707"/>
            <a:ext cx="160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r>
              <a:rPr lang="en-US" altLang="ko-KR" sz="2000" b="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besteffort</a:t>
            </a:r>
            <a:endParaRPr lang="en-US" altLang="en-US" sz="2000" dirty="0">
              <a:solidFill>
                <a:schemeClr val="accent3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Impact" panose="020B080603090205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Freeform 29"/>
          <p:cNvSpPr>
            <a:spLocks noChangeArrowheads="1"/>
          </p:cNvSpPr>
          <p:nvPr/>
        </p:nvSpPr>
        <p:spPr bwMode="auto">
          <a:xfrm>
            <a:off x="6652197" y="4060541"/>
            <a:ext cx="132314" cy="132314"/>
          </a:xfrm>
          <a:custGeom>
            <a:avLst/>
            <a:gdLst>
              <a:gd name="connsiteX0" fmla="*/ 66157 w 132314"/>
              <a:gd name="connsiteY0" fmla="*/ 0 h 132314"/>
              <a:gd name="connsiteX1" fmla="*/ 132314 w 132314"/>
              <a:gd name="connsiteY1" fmla="*/ 66157 h 132314"/>
              <a:gd name="connsiteX2" fmla="*/ 66157 w 132314"/>
              <a:gd name="connsiteY2" fmla="*/ 132314 h 132314"/>
              <a:gd name="connsiteX3" fmla="*/ 0 w 132314"/>
              <a:gd name="connsiteY3" fmla="*/ 66157 h 132314"/>
              <a:gd name="connsiteX4" fmla="*/ 66157 w 132314"/>
              <a:gd name="connsiteY4" fmla="*/ 0 h 13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314" h="132314">
                <a:moveTo>
                  <a:pt x="66157" y="0"/>
                </a:moveTo>
                <a:cubicBezTo>
                  <a:pt x="102695" y="0"/>
                  <a:pt x="132314" y="29619"/>
                  <a:pt x="132314" y="66157"/>
                </a:cubicBezTo>
                <a:cubicBezTo>
                  <a:pt x="132314" y="102695"/>
                  <a:pt x="102695" y="132314"/>
                  <a:pt x="66157" y="132314"/>
                </a:cubicBezTo>
                <a:cubicBezTo>
                  <a:pt x="29619" y="132314"/>
                  <a:pt x="0" y="102695"/>
                  <a:pt x="0" y="66157"/>
                </a:cubicBezTo>
                <a:cubicBezTo>
                  <a:pt x="0" y="29619"/>
                  <a:pt x="29619" y="0"/>
                  <a:pt x="661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eaLnBrk="1"/>
            <a:endParaRPr lang="en-US" altLang="en-US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6" name="Freeform 35"/>
          <p:cNvSpPr>
            <a:spLocks noChangeArrowheads="1"/>
          </p:cNvSpPr>
          <p:nvPr/>
        </p:nvSpPr>
        <p:spPr bwMode="auto">
          <a:xfrm>
            <a:off x="9276728" y="2636762"/>
            <a:ext cx="133132" cy="132314"/>
          </a:xfrm>
          <a:custGeom>
            <a:avLst/>
            <a:gdLst>
              <a:gd name="connsiteX0" fmla="*/ 66566 w 133132"/>
              <a:gd name="connsiteY0" fmla="*/ 0 h 132314"/>
              <a:gd name="connsiteX1" fmla="*/ 133132 w 133132"/>
              <a:gd name="connsiteY1" fmla="*/ 66157 h 132314"/>
              <a:gd name="connsiteX2" fmla="*/ 66566 w 133132"/>
              <a:gd name="connsiteY2" fmla="*/ 132314 h 132314"/>
              <a:gd name="connsiteX3" fmla="*/ 0 w 133132"/>
              <a:gd name="connsiteY3" fmla="*/ 66157 h 132314"/>
              <a:gd name="connsiteX4" fmla="*/ 66566 w 133132"/>
              <a:gd name="connsiteY4" fmla="*/ 0 h 13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132" h="132314">
                <a:moveTo>
                  <a:pt x="66566" y="0"/>
                </a:moveTo>
                <a:cubicBezTo>
                  <a:pt x="103329" y="0"/>
                  <a:pt x="133132" y="29619"/>
                  <a:pt x="133132" y="66157"/>
                </a:cubicBezTo>
                <a:cubicBezTo>
                  <a:pt x="133132" y="102695"/>
                  <a:pt x="103329" y="132314"/>
                  <a:pt x="66566" y="132314"/>
                </a:cubicBezTo>
                <a:cubicBezTo>
                  <a:pt x="29803" y="132314"/>
                  <a:pt x="0" y="102695"/>
                  <a:pt x="0" y="66157"/>
                </a:cubicBezTo>
                <a:cubicBezTo>
                  <a:pt x="0" y="29619"/>
                  <a:pt x="29803" y="0"/>
                  <a:pt x="665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eaLnBrk="1"/>
            <a:endParaRPr lang="en-US" altLang="en-US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40" name="AutoShape 35"/>
          <p:cNvSpPr>
            <a:spLocks/>
          </p:cNvSpPr>
          <p:nvPr/>
        </p:nvSpPr>
        <p:spPr bwMode="auto">
          <a:xfrm rot="5400000">
            <a:off x="3588545" y="2349290"/>
            <a:ext cx="810222" cy="728546"/>
          </a:xfrm>
          <a:custGeom>
            <a:avLst/>
            <a:gdLst>
              <a:gd name="T0" fmla="+- 0 10802 6"/>
              <a:gd name="T1" fmla="*/ T0 w 21593"/>
              <a:gd name="T2" fmla="+- 0 10804 12"/>
              <a:gd name="T3" fmla="*/ 10804 h 21584"/>
              <a:gd name="T4" fmla="+- 0 10802 6"/>
              <a:gd name="T5" fmla="*/ T4 w 21593"/>
              <a:gd name="T6" fmla="+- 0 10804 12"/>
              <a:gd name="T7" fmla="*/ 10804 h 21584"/>
              <a:gd name="T8" fmla="+- 0 10802 6"/>
              <a:gd name="T9" fmla="*/ T8 w 21593"/>
              <a:gd name="T10" fmla="+- 0 10804 12"/>
              <a:gd name="T11" fmla="*/ 10804 h 21584"/>
              <a:gd name="T12" fmla="+- 0 10802 6"/>
              <a:gd name="T13" fmla="*/ T12 w 21593"/>
              <a:gd name="T14" fmla="+- 0 10804 12"/>
              <a:gd name="T15" fmla="*/ 10804 h 2158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93" h="21584">
                <a:moveTo>
                  <a:pt x="6657" y="1"/>
                </a:moveTo>
                <a:cubicBezTo>
                  <a:pt x="6252" y="-4"/>
                  <a:pt x="5853" y="101"/>
                  <a:pt x="5494" y="306"/>
                </a:cubicBezTo>
                <a:cubicBezTo>
                  <a:pt x="5116" y="522"/>
                  <a:pt x="4795" y="842"/>
                  <a:pt x="4560" y="1236"/>
                </a:cubicBezTo>
                <a:lnTo>
                  <a:pt x="259" y="9428"/>
                </a:lnTo>
                <a:cubicBezTo>
                  <a:pt x="95" y="9832"/>
                  <a:pt x="7" y="10270"/>
                  <a:pt x="1" y="10714"/>
                </a:cubicBezTo>
                <a:cubicBezTo>
                  <a:pt x="-6" y="11191"/>
                  <a:pt x="82" y="11664"/>
                  <a:pt x="259" y="12100"/>
                </a:cubicBezTo>
                <a:lnTo>
                  <a:pt x="4418" y="20185"/>
                </a:lnTo>
                <a:cubicBezTo>
                  <a:pt x="4637" y="20610"/>
                  <a:pt x="4953" y="20962"/>
                  <a:pt x="5334" y="21208"/>
                </a:cubicBezTo>
                <a:cubicBezTo>
                  <a:pt x="5698" y="21443"/>
                  <a:pt x="6110" y="21572"/>
                  <a:pt x="6531" y="21584"/>
                </a:cubicBezTo>
                <a:lnTo>
                  <a:pt x="14739" y="21584"/>
                </a:lnTo>
                <a:cubicBezTo>
                  <a:pt x="15238" y="21588"/>
                  <a:pt x="15730" y="21447"/>
                  <a:pt x="16164" y="21172"/>
                </a:cubicBezTo>
                <a:cubicBezTo>
                  <a:pt x="16546" y="20929"/>
                  <a:pt x="16872" y="20591"/>
                  <a:pt x="17115" y="20183"/>
                </a:cubicBezTo>
                <a:lnTo>
                  <a:pt x="21227" y="12302"/>
                </a:lnTo>
                <a:cubicBezTo>
                  <a:pt x="21468" y="11849"/>
                  <a:pt x="21594" y="11332"/>
                  <a:pt x="21593" y="10807"/>
                </a:cubicBezTo>
                <a:cubicBezTo>
                  <a:pt x="21592" y="10284"/>
                  <a:pt x="21466" y="9771"/>
                  <a:pt x="21227" y="9321"/>
                </a:cubicBezTo>
                <a:lnTo>
                  <a:pt x="17012" y="1258"/>
                </a:lnTo>
                <a:cubicBezTo>
                  <a:pt x="16793" y="865"/>
                  <a:pt x="16485" y="543"/>
                  <a:pt x="16120" y="322"/>
                </a:cubicBezTo>
                <a:cubicBezTo>
                  <a:pt x="15750" y="99"/>
                  <a:pt x="15333" y="-12"/>
                  <a:pt x="14912" y="1"/>
                </a:cubicBezTo>
                <a:lnTo>
                  <a:pt x="66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>
              <a:defRPr/>
            </a:pPr>
            <a:endParaRPr lang="en-US" altLang="en-US" sz="3200" b="0">
              <a:latin typeface="KoPub돋움체 Light" panose="02020603020101020101" pitchFamily="18" charset="-127"/>
              <a:ea typeface="KoPub돋움체 Light" panose="02020603020101020101" pitchFamily="18" charset="-127"/>
              <a:cs typeface="Helvetica Light" charset="0"/>
              <a:sym typeface="Helvetica Light" charset="0"/>
            </a:endParaRPr>
          </a:p>
        </p:txBody>
      </p:sp>
      <p:sp>
        <p:nvSpPr>
          <p:cNvPr id="41" name="AutoShape 35"/>
          <p:cNvSpPr>
            <a:spLocks/>
          </p:cNvSpPr>
          <p:nvPr/>
        </p:nvSpPr>
        <p:spPr bwMode="auto">
          <a:xfrm rot="5400000">
            <a:off x="6294865" y="2348065"/>
            <a:ext cx="809405" cy="728546"/>
          </a:xfrm>
          <a:custGeom>
            <a:avLst/>
            <a:gdLst>
              <a:gd name="T0" fmla="+- 0 10802 6"/>
              <a:gd name="T1" fmla="*/ T0 w 21593"/>
              <a:gd name="T2" fmla="+- 0 10804 12"/>
              <a:gd name="T3" fmla="*/ 10804 h 21584"/>
              <a:gd name="T4" fmla="+- 0 10802 6"/>
              <a:gd name="T5" fmla="*/ T4 w 21593"/>
              <a:gd name="T6" fmla="+- 0 10804 12"/>
              <a:gd name="T7" fmla="*/ 10804 h 21584"/>
              <a:gd name="T8" fmla="+- 0 10802 6"/>
              <a:gd name="T9" fmla="*/ T8 w 21593"/>
              <a:gd name="T10" fmla="+- 0 10804 12"/>
              <a:gd name="T11" fmla="*/ 10804 h 21584"/>
              <a:gd name="T12" fmla="+- 0 10802 6"/>
              <a:gd name="T13" fmla="*/ T12 w 21593"/>
              <a:gd name="T14" fmla="+- 0 10804 12"/>
              <a:gd name="T15" fmla="*/ 10804 h 2158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93" h="21584">
                <a:moveTo>
                  <a:pt x="6657" y="1"/>
                </a:moveTo>
                <a:cubicBezTo>
                  <a:pt x="6252" y="-4"/>
                  <a:pt x="5853" y="101"/>
                  <a:pt x="5494" y="306"/>
                </a:cubicBezTo>
                <a:cubicBezTo>
                  <a:pt x="5116" y="522"/>
                  <a:pt x="4795" y="842"/>
                  <a:pt x="4560" y="1236"/>
                </a:cubicBezTo>
                <a:lnTo>
                  <a:pt x="259" y="9428"/>
                </a:lnTo>
                <a:cubicBezTo>
                  <a:pt x="95" y="9832"/>
                  <a:pt x="7" y="10270"/>
                  <a:pt x="1" y="10714"/>
                </a:cubicBezTo>
                <a:cubicBezTo>
                  <a:pt x="-6" y="11191"/>
                  <a:pt x="82" y="11664"/>
                  <a:pt x="259" y="12100"/>
                </a:cubicBezTo>
                <a:lnTo>
                  <a:pt x="4418" y="20185"/>
                </a:lnTo>
                <a:cubicBezTo>
                  <a:pt x="4637" y="20610"/>
                  <a:pt x="4953" y="20962"/>
                  <a:pt x="5334" y="21208"/>
                </a:cubicBezTo>
                <a:cubicBezTo>
                  <a:pt x="5698" y="21443"/>
                  <a:pt x="6110" y="21572"/>
                  <a:pt x="6531" y="21584"/>
                </a:cubicBezTo>
                <a:lnTo>
                  <a:pt x="14739" y="21584"/>
                </a:lnTo>
                <a:cubicBezTo>
                  <a:pt x="15238" y="21588"/>
                  <a:pt x="15730" y="21447"/>
                  <a:pt x="16164" y="21172"/>
                </a:cubicBezTo>
                <a:cubicBezTo>
                  <a:pt x="16546" y="20929"/>
                  <a:pt x="16872" y="20591"/>
                  <a:pt x="17115" y="20183"/>
                </a:cubicBezTo>
                <a:lnTo>
                  <a:pt x="21227" y="12302"/>
                </a:lnTo>
                <a:cubicBezTo>
                  <a:pt x="21468" y="11849"/>
                  <a:pt x="21594" y="11332"/>
                  <a:pt x="21593" y="10807"/>
                </a:cubicBezTo>
                <a:cubicBezTo>
                  <a:pt x="21592" y="10284"/>
                  <a:pt x="21466" y="9771"/>
                  <a:pt x="21227" y="9321"/>
                </a:cubicBezTo>
                <a:lnTo>
                  <a:pt x="17012" y="1258"/>
                </a:lnTo>
                <a:cubicBezTo>
                  <a:pt x="16793" y="865"/>
                  <a:pt x="16485" y="543"/>
                  <a:pt x="16120" y="322"/>
                </a:cubicBezTo>
                <a:cubicBezTo>
                  <a:pt x="15750" y="99"/>
                  <a:pt x="15333" y="-12"/>
                  <a:pt x="14912" y="1"/>
                </a:cubicBezTo>
                <a:lnTo>
                  <a:pt x="665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>
              <a:defRPr/>
            </a:pPr>
            <a:endParaRPr lang="en-US" altLang="en-US" sz="3200" b="0">
              <a:latin typeface="KoPub돋움체 Light" panose="02020603020101020101" pitchFamily="18" charset="-127"/>
              <a:ea typeface="KoPub돋움체 Light" panose="02020603020101020101" pitchFamily="18" charset="-127"/>
              <a:cs typeface="Helvetica Light" charset="0"/>
              <a:sym typeface="Helvetica Light" charset="0"/>
            </a:endParaRPr>
          </a:p>
        </p:txBody>
      </p:sp>
      <p:sp>
        <p:nvSpPr>
          <p:cNvPr id="43" name="Shape 2753"/>
          <p:cNvSpPr/>
          <p:nvPr/>
        </p:nvSpPr>
        <p:spPr>
          <a:xfrm>
            <a:off x="3879386" y="2573899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00" y="18655"/>
                </a:moveTo>
                <a:cubicBezTo>
                  <a:pt x="13468" y="18655"/>
                  <a:pt x="13200" y="18874"/>
                  <a:pt x="13200" y="19145"/>
                </a:cubicBezTo>
                <a:cubicBezTo>
                  <a:pt x="13200" y="19417"/>
                  <a:pt x="13468" y="19636"/>
                  <a:pt x="13800" y="19636"/>
                </a:cubicBezTo>
                <a:cubicBezTo>
                  <a:pt x="14132" y="19636"/>
                  <a:pt x="14400" y="19417"/>
                  <a:pt x="14400" y="19145"/>
                </a:cubicBezTo>
                <a:cubicBezTo>
                  <a:pt x="14400" y="18874"/>
                  <a:pt x="14132" y="18655"/>
                  <a:pt x="13800" y="18655"/>
                </a:cubicBezTo>
                <a:moveTo>
                  <a:pt x="10200" y="15709"/>
                </a:moveTo>
                <a:cubicBezTo>
                  <a:pt x="9868" y="15709"/>
                  <a:pt x="9600" y="15490"/>
                  <a:pt x="9600" y="15218"/>
                </a:cubicBezTo>
                <a:cubicBezTo>
                  <a:pt x="9600" y="14947"/>
                  <a:pt x="9868" y="14727"/>
                  <a:pt x="10200" y="14727"/>
                </a:cubicBezTo>
                <a:cubicBezTo>
                  <a:pt x="10532" y="14727"/>
                  <a:pt x="10800" y="14947"/>
                  <a:pt x="10800" y="15218"/>
                </a:cubicBezTo>
                <a:cubicBezTo>
                  <a:pt x="10800" y="15490"/>
                  <a:pt x="10532" y="15709"/>
                  <a:pt x="10200" y="15709"/>
                </a:cubicBezTo>
                <a:moveTo>
                  <a:pt x="10200" y="13745"/>
                </a:moveTo>
                <a:cubicBezTo>
                  <a:pt x="9206" y="13745"/>
                  <a:pt x="8400" y="14405"/>
                  <a:pt x="8400" y="15218"/>
                </a:cubicBezTo>
                <a:cubicBezTo>
                  <a:pt x="8400" y="16031"/>
                  <a:pt x="9206" y="16691"/>
                  <a:pt x="10200" y="16691"/>
                </a:cubicBezTo>
                <a:cubicBezTo>
                  <a:pt x="11194" y="16691"/>
                  <a:pt x="12000" y="16031"/>
                  <a:pt x="12000" y="15218"/>
                </a:cubicBezTo>
                <a:cubicBezTo>
                  <a:pt x="12000" y="14405"/>
                  <a:pt x="11194" y="13745"/>
                  <a:pt x="10200" y="13745"/>
                </a:cubicBezTo>
                <a:moveTo>
                  <a:pt x="15600" y="13745"/>
                </a:moveTo>
                <a:cubicBezTo>
                  <a:pt x="14938" y="13745"/>
                  <a:pt x="14400" y="14186"/>
                  <a:pt x="14400" y="14727"/>
                </a:cubicBezTo>
                <a:cubicBezTo>
                  <a:pt x="14400" y="15269"/>
                  <a:pt x="14938" y="15709"/>
                  <a:pt x="15600" y="15709"/>
                </a:cubicBezTo>
                <a:cubicBezTo>
                  <a:pt x="16262" y="15709"/>
                  <a:pt x="16800" y="15269"/>
                  <a:pt x="16800" y="14727"/>
                </a:cubicBezTo>
                <a:cubicBezTo>
                  <a:pt x="16800" y="14186"/>
                  <a:pt x="16262" y="13745"/>
                  <a:pt x="15600" y="13745"/>
                </a:cubicBezTo>
                <a:moveTo>
                  <a:pt x="14400" y="20618"/>
                </a:moveTo>
                <a:lnTo>
                  <a:pt x="7200" y="20618"/>
                </a:lnTo>
                <a:cubicBezTo>
                  <a:pt x="3892" y="20618"/>
                  <a:pt x="1200" y="18416"/>
                  <a:pt x="1200" y="15709"/>
                </a:cubicBezTo>
                <a:cubicBezTo>
                  <a:pt x="1200" y="13123"/>
                  <a:pt x="2182" y="11620"/>
                  <a:pt x="3320" y="9880"/>
                </a:cubicBezTo>
                <a:cubicBezTo>
                  <a:pt x="3477" y="9639"/>
                  <a:pt x="3636" y="9392"/>
                  <a:pt x="3797" y="9140"/>
                </a:cubicBezTo>
                <a:cubicBezTo>
                  <a:pt x="3905" y="9093"/>
                  <a:pt x="6420" y="8038"/>
                  <a:pt x="9814" y="9625"/>
                </a:cubicBezTo>
                <a:cubicBezTo>
                  <a:pt x="10959" y="10160"/>
                  <a:pt x="12064" y="10360"/>
                  <a:pt x="13079" y="10360"/>
                </a:cubicBezTo>
                <a:cubicBezTo>
                  <a:pt x="15152" y="10360"/>
                  <a:pt x="16846" y="9523"/>
                  <a:pt x="17711" y="8991"/>
                </a:cubicBezTo>
                <a:cubicBezTo>
                  <a:pt x="17902" y="9295"/>
                  <a:pt x="18093" y="9592"/>
                  <a:pt x="18280" y="9880"/>
                </a:cubicBezTo>
                <a:cubicBezTo>
                  <a:pt x="19418" y="11620"/>
                  <a:pt x="20400" y="13123"/>
                  <a:pt x="20400" y="15709"/>
                </a:cubicBezTo>
                <a:cubicBezTo>
                  <a:pt x="20400" y="18416"/>
                  <a:pt x="17708" y="20618"/>
                  <a:pt x="14400" y="20618"/>
                </a:cubicBezTo>
                <a:moveTo>
                  <a:pt x="5967" y="2945"/>
                </a:moveTo>
                <a:lnTo>
                  <a:pt x="15633" y="2945"/>
                </a:lnTo>
                <a:cubicBezTo>
                  <a:pt x="15782" y="5133"/>
                  <a:pt x="16425" y="6735"/>
                  <a:pt x="17180" y="8090"/>
                </a:cubicBezTo>
                <a:cubicBezTo>
                  <a:pt x="16281" y="8690"/>
                  <a:pt x="13509" y="10220"/>
                  <a:pt x="10410" y="8772"/>
                </a:cubicBezTo>
                <a:cubicBezTo>
                  <a:pt x="7921" y="7609"/>
                  <a:pt x="5800" y="7679"/>
                  <a:pt x="4520" y="7912"/>
                </a:cubicBezTo>
                <a:cubicBezTo>
                  <a:pt x="5231" y="6594"/>
                  <a:pt x="5824" y="5037"/>
                  <a:pt x="5967" y="2945"/>
                </a:cubicBezTo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43" y="2945"/>
                </a:move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757" y="2945"/>
                </a:lnTo>
                <a:cubicBezTo>
                  <a:pt x="4322" y="8937"/>
                  <a:pt x="0" y="10114"/>
                  <a:pt x="0" y="15709"/>
                </a:cubicBezTo>
                <a:cubicBezTo>
                  <a:pt x="0" y="18962"/>
                  <a:pt x="3224" y="21600"/>
                  <a:pt x="7200" y="21600"/>
                </a:cubicBezTo>
                <a:lnTo>
                  <a:pt x="14400" y="21600"/>
                </a:lnTo>
                <a:cubicBezTo>
                  <a:pt x="18376" y="21600"/>
                  <a:pt x="21600" y="18962"/>
                  <a:pt x="21600" y="15709"/>
                </a:cubicBezTo>
                <a:cubicBezTo>
                  <a:pt x="21600" y="10114"/>
                  <a:pt x="17278" y="8937"/>
                  <a:pt x="16843" y="2945"/>
                </a:cubicBezTo>
                <a:moveTo>
                  <a:pt x="17400" y="11782"/>
                </a:moveTo>
                <a:cubicBezTo>
                  <a:pt x="17068" y="11782"/>
                  <a:pt x="16800" y="12001"/>
                  <a:pt x="16800" y="12273"/>
                </a:cubicBezTo>
                <a:cubicBezTo>
                  <a:pt x="16800" y="12544"/>
                  <a:pt x="17068" y="12764"/>
                  <a:pt x="17400" y="12764"/>
                </a:cubicBezTo>
                <a:cubicBezTo>
                  <a:pt x="17732" y="12764"/>
                  <a:pt x="18000" y="12544"/>
                  <a:pt x="18000" y="12273"/>
                </a:cubicBezTo>
                <a:cubicBezTo>
                  <a:pt x="18000" y="12001"/>
                  <a:pt x="17732" y="11782"/>
                  <a:pt x="17400" y="11782"/>
                </a:cubicBezTo>
                <a:moveTo>
                  <a:pt x="6000" y="10800"/>
                </a:moveTo>
                <a:cubicBezTo>
                  <a:pt x="5338" y="10800"/>
                  <a:pt x="4800" y="11240"/>
                  <a:pt x="4800" y="11782"/>
                </a:cubicBezTo>
                <a:cubicBezTo>
                  <a:pt x="4800" y="12324"/>
                  <a:pt x="5338" y="12764"/>
                  <a:pt x="6000" y="12764"/>
                </a:cubicBezTo>
                <a:cubicBezTo>
                  <a:pt x="6662" y="12764"/>
                  <a:pt x="7200" y="12324"/>
                  <a:pt x="7200" y="11782"/>
                </a:cubicBezTo>
                <a:cubicBezTo>
                  <a:pt x="7200" y="11240"/>
                  <a:pt x="6662" y="10800"/>
                  <a:pt x="6000" y="10800"/>
                </a:cubicBezTo>
                <a:moveTo>
                  <a:pt x="5400" y="16691"/>
                </a:moveTo>
                <a:cubicBezTo>
                  <a:pt x="5068" y="16691"/>
                  <a:pt x="4800" y="16910"/>
                  <a:pt x="4800" y="17182"/>
                </a:cubicBezTo>
                <a:cubicBezTo>
                  <a:pt x="4800" y="17453"/>
                  <a:pt x="5068" y="17673"/>
                  <a:pt x="5400" y="17673"/>
                </a:cubicBezTo>
                <a:cubicBezTo>
                  <a:pt x="5732" y="17673"/>
                  <a:pt x="6000" y="17453"/>
                  <a:pt x="6000" y="17182"/>
                </a:cubicBezTo>
                <a:cubicBezTo>
                  <a:pt x="6000" y="16910"/>
                  <a:pt x="5732" y="16691"/>
                  <a:pt x="5400" y="166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44" name="Shape 2774"/>
          <p:cNvSpPr/>
          <p:nvPr/>
        </p:nvSpPr>
        <p:spPr>
          <a:xfrm>
            <a:off x="6559903" y="257267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45" name="Shape 2781"/>
          <p:cNvSpPr/>
          <p:nvPr/>
        </p:nvSpPr>
        <p:spPr>
          <a:xfrm>
            <a:off x="1148245" y="25737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6873"/>
                </a:moveTo>
                <a:cubicBezTo>
                  <a:pt x="6162" y="6873"/>
                  <a:pt x="6382" y="6653"/>
                  <a:pt x="6382" y="6382"/>
                </a:cubicBezTo>
                <a:lnTo>
                  <a:pt x="6382" y="1473"/>
                </a:lnTo>
                <a:cubicBezTo>
                  <a:pt x="6382" y="1201"/>
                  <a:pt x="6162" y="982"/>
                  <a:pt x="5891" y="982"/>
                </a:cubicBezTo>
                <a:cubicBezTo>
                  <a:pt x="5620" y="982"/>
                  <a:pt x="5400" y="1201"/>
                  <a:pt x="5400" y="1473"/>
                </a:cubicBezTo>
                <a:lnTo>
                  <a:pt x="5400" y="6382"/>
                </a:lnTo>
                <a:cubicBezTo>
                  <a:pt x="5400" y="6653"/>
                  <a:pt x="5620" y="6873"/>
                  <a:pt x="5891" y="6873"/>
                </a:cubicBezTo>
                <a:moveTo>
                  <a:pt x="2945" y="5891"/>
                </a:moveTo>
                <a:cubicBezTo>
                  <a:pt x="3216" y="5891"/>
                  <a:pt x="3436" y="5671"/>
                  <a:pt x="3436" y="5400"/>
                </a:cubicBezTo>
                <a:lnTo>
                  <a:pt x="3436" y="2455"/>
                </a:lnTo>
                <a:cubicBezTo>
                  <a:pt x="3436" y="2183"/>
                  <a:pt x="3216" y="1964"/>
                  <a:pt x="2945" y="1964"/>
                </a:cubicBezTo>
                <a:cubicBezTo>
                  <a:pt x="2675" y="1964"/>
                  <a:pt x="2455" y="2183"/>
                  <a:pt x="2455" y="2455"/>
                </a:cubicBezTo>
                <a:lnTo>
                  <a:pt x="2455" y="5400"/>
                </a:lnTo>
                <a:cubicBezTo>
                  <a:pt x="2455" y="5671"/>
                  <a:pt x="2675" y="5891"/>
                  <a:pt x="2945" y="5891"/>
                </a:cubicBezTo>
                <a:moveTo>
                  <a:pt x="18655" y="15218"/>
                </a:moveTo>
                <a:lnTo>
                  <a:pt x="17648" y="15218"/>
                </a:lnTo>
                <a:cubicBezTo>
                  <a:pt x="17660" y="15056"/>
                  <a:pt x="17673" y="14893"/>
                  <a:pt x="17673" y="14727"/>
                </a:cubicBezTo>
                <a:lnTo>
                  <a:pt x="17673" y="11291"/>
                </a:lnTo>
                <a:lnTo>
                  <a:pt x="18655" y="11291"/>
                </a:lnTo>
                <a:cubicBezTo>
                  <a:pt x="19739" y="11291"/>
                  <a:pt x="20618" y="12170"/>
                  <a:pt x="20618" y="13255"/>
                </a:cubicBezTo>
                <a:cubicBezTo>
                  <a:pt x="20618" y="14339"/>
                  <a:pt x="19739" y="15218"/>
                  <a:pt x="18655" y="15218"/>
                </a:cubicBezTo>
                <a:moveTo>
                  <a:pt x="16691" y="14727"/>
                </a:moveTo>
                <a:cubicBezTo>
                  <a:pt x="16691" y="15802"/>
                  <a:pt x="16399" y="16805"/>
                  <a:pt x="15896" y="17673"/>
                </a:cubicBezTo>
                <a:lnTo>
                  <a:pt x="1777" y="17673"/>
                </a:lnTo>
                <a:cubicBezTo>
                  <a:pt x="1274" y="16805"/>
                  <a:pt x="982" y="15802"/>
                  <a:pt x="982" y="14727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4727"/>
                  <a:pt x="16691" y="14727"/>
                </a:cubicBezTo>
                <a:close/>
                <a:moveTo>
                  <a:pt x="10800" y="20618"/>
                </a:moveTo>
                <a:lnTo>
                  <a:pt x="6873" y="20618"/>
                </a:lnTo>
                <a:cubicBezTo>
                  <a:pt x="5131" y="20618"/>
                  <a:pt x="3569" y="19857"/>
                  <a:pt x="2491" y="18655"/>
                </a:cubicBezTo>
                <a:lnTo>
                  <a:pt x="15182" y="18655"/>
                </a:lnTo>
                <a:cubicBezTo>
                  <a:pt x="14103" y="19857"/>
                  <a:pt x="12542" y="20618"/>
                  <a:pt x="10800" y="20618"/>
                </a:cubicBezTo>
                <a:moveTo>
                  <a:pt x="18655" y="10309"/>
                </a:moveTo>
                <a:lnTo>
                  <a:pt x="17673" y="10309"/>
                </a:lnTo>
                <a:lnTo>
                  <a:pt x="17673" y="8836"/>
                </a:lnTo>
                <a:cubicBezTo>
                  <a:pt x="17673" y="8295"/>
                  <a:pt x="17233" y="7855"/>
                  <a:pt x="16691" y="7855"/>
                </a:cubicBez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4727"/>
                </a:lnTo>
                <a:cubicBezTo>
                  <a:pt x="0" y="17232"/>
                  <a:pt x="1344" y="19417"/>
                  <a:pt x="3346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cubicBezTo>
                  <a:pt x="17673" y="20838"/>
                  <a:pt x="17453" y="20618"/>
                  <a:pt x="17182" y="20618"/>
                </a:cubicBezTo>
                <a:lnTo>
                  <a:pt x="14330" y="20618"/>
                </a:lnTo>
                <a:cubicBezTo>
                  <a:pt x="15925" y="19659"/>
                  <a:pt x="17101" y="18074"/>
                  <a:pt x="17511" y="16200"/>
                </a:cubicBezTo>
                <a:lnTo>
                  <a:pt x="18655" y="16200"/>
                </a:lnTo>
                <a:cubicBezTo>
                  <a:pt x="20281" y="16200"/>
                  <a:pt x="21600" y="14882"/>
                  <a:pt x="21600" y="13255"/>
                </a:cubicBezTo>
                <a:cubicBezTo>
                  <a:pt x="21600" y="11628"/>
                  <a:pt x="20281" y="10309"/>
                  <a:pt x="18655" y="10309"/>
                </a:cubicBezTo>
                <a:moveTo>
                  <a:pt x="11782" y="5891"/>
                </a:moveTo>
                <a:cubicBezTo>
                  <a:pt x="12053" y="5891"/>
                  <a:pt x="12273" y="5671"/>
                  <a:pt x="12273" y="5400"/>
                </a:cubicBezTo>
                <a:lnTo>
                  <a:pt x="12273" y="2455"/>
                </a:lnTo>
                <a:cubicBezTo>
                  <a:pt x="12273" y="2183"/>
                  <a:pt x="12053" y="1964"/>
                  <a:pt x="11782" y="1964"/>
                </a:cubicBezTo>
                <a:cubicBezTo>
                  <a:pt x="11511" y="1964"/>
                  <a:pt x="11291" y="2183"/>
                  <a:pt x="11291" y="2455"/>
                </a:cubicBezTo>
                <a:lnTo>
                  <a:pt x="11291" y="5400"/>
                </a:lnTo>
                <a:cubicBezTo>
                  <a:pt x="11291" y="5671"/>
                  <a:pt x="11511" y="5891"/>
                  <a:pt x="11782" y="5891"/>
                </a:cubicBezTo>
                <a:moveTo>
                  <a:pt x="14727" y="6873"/>
                </a:moveTo>
                <a:cubicBezTo>
                  <a:pt x="14998" y="6873"/>
                  <a:pt x="15218" y="6653"/>
                  <a:pt x="15218" y="6382"/>
                </a:cubicBezTo>
                <a:lnTo>
                  <a:pt x="15218" y="1473"/>
                </a:lnTo>
                <a:cubicBezTo>
                  <a:pt x="15218" y="1201"/>
                  <a:pt x="14998" y="982"/>
                  <a:pt x="14727" y="982"/>
                </a:cubicBezTo>
                <a:cubicBezTo>
                  <a:pt x="14456" y="982"/>
                  <a:pt x="14236" y="1201"/>
                  <a:pt x="14236" y="1473"/>
                </a:cubicBezTo>
                <a:lnTo>
                  <a:pt x="14236" y="6382"/>
                </a:lnTo>
                <a:cubicBezTo>
                  <a:pt x="14236" y="6653"/>
                  <a:pt x="14456" y="6873"/>
                  <a:pt x="14727" y="6873"/>
                </a:cubicBezTo>
                <a:moveTo>
                  <a:pt x="8836" y="5891"/>
                </a:moveTo>
                <a:cubicBezTo>
                  <a:pt x="9107" y="5891"/>
                  <a:pt x="9327" y="5671"/>
                  <a:pt x="9327" y="5400"/>
                </a:cubicBezTo>
                <a:lnTo>
                  <a:pt x="9327" y="491"/>
                </a:lnTo>
                <a:cubicBezTo>
                  <a:pt x="9327" y="220"/>
                  <a:pt x="9107" y="0"/>
                  <a:pt x="8836" y="0"/>
                </a:cubicBezTo>
                <a:cubicBezTo>
                  <a:pt x="8566" y="0"/>
                  <a:pt x="8345" y="220"/>
                  <a:pt x="8345" y="491"/>
                </a:cubicBezTo>
                <a:lnTo>
                  <a:pt x="8345" y="5400"/>
                </a:lnTo>
                <a:cubicBezTo>
                  <a:pt x="8345" y="5671"/>
                  <a:pt x="8566" y="5891"/>
                  <a:pt x="8836" y="58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46" name="Shape 2786"/>
          <p:cNvSpPr/>
          <p:nvPr/>
        </p:nvSpPr>
        <p:spPr>
          <a:xfrm>
            <a:off x="9184945" y="1161583"/>
            <a:ext cx="279127" cy="253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pic>
        <p:nvPicPr>
          <p:cNvPr id="49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71"/>
          <a:stretch>
            <a:fillRect/>
          </a:stretch>
        </p:blipFill>
        <p:spPr bwMode="auto">
          <a:xfrm>
            <a:off x="0" y="0"/>
            <a:ext cx="12192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7163"/>
            <a:ext cx="5181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제목 1"/>
          <p:cNvSpPr txBox="1">
            <a:spLocks/>
          </p:cNvSpPr>
          <p:nvPr/>
        </p:nvSpPr>
        <p:spPr>
          <a:xfrm>
            <a:off x="141288" y="30106"/>
            <a:ext cx="6757416" cy="7350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mtClean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QoS </a:t>
            </a:r>
            <a:r>
              <a:rPr lang="ko-KR" altLang="en-US" smtClean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및 </a:t>
            </a:r>
            <a:r>
              <a:rPr lang="en-US" altLang="ko-KR" smtClean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Out Of Memory</a:t>
            </a:r>
            <a:endParaRPr lang="ko-KR" altLang="en-US" dirty="0" smtClean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566475" y="2077420"/>
            <a:ext cx="7886889" cy="23040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u="sng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923469" y="1819079"/>
            <a:ext cx="173585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b="1" dirty="0" err="1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oom_score_adj</a:t>
            </a:r>
            <a:endParaRPr lang="en-US" altLang="en-US" b="1" dirty="0">
              <a:solidFill>
                <a:schemeClr val="accent4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Impact" panose="020B0806030902050204" pitchFamily="34" charset="0"/>
              <a:sym typeface="Arial" panose="020B0604020202020204" pitchFamily="34" charset="0"/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342899" y="1415533"/>
            <a:ext cx="11602997" cy="31945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u="sng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923469" y="1259958"/>
            <a:ext cx="17859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b="1" dirty="0" err="1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oom_score</a:t>
            </a:r>
            <a:endParaRPr lang="en-US" altLang="en-US" b="1" dirty="0">
              <a:solidFill>
                <a:schemeClr val="accent4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Impact" panose="020B080603090205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TextBox 46"/>
          <p:cNvSpPr txBox="1">
            <a:spLocks noChangeArrowheads="1"/>
          </p:cNvSpPr>
          <p:nvPr/>
        </p:nvSpPr>
        <p:spPr bwMode="auto">
          <a:xfrm>
            <a:off x="8349457" y="2746423"/>
            <a:ext cx="1606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r>
              <a:rPr lang="en-US" altLang="ko-KR" sz="6000" b="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+</a:t>
            </a:r>
            <a:endParaRPr lang="en-US" altLang="en-US" sz="6000" dirty="0">
              <a:solidFill>
                <a:schemeClr val="accent3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Impact" panose="020B080603090205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TextBox 46"/>
          <p:cNvSpPr txBox="1">
            <a:spLocks noChangeArrowheads="1"/>
          </p:cNvSpPr>
          <p:nvPr/>
        </p:nvSpPr>
        <p:spPr bwMode="auto">
          <a:xfrm>
            <a:off x="8920250" y="2532265"/>
            <a:ext cx="302564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r>
              <a:rPr lang="en-US" altLang="en-US" sz="3500" b="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Impact" panose="020B0806030902050204" pitchFamily="34" charset="0"/>
              </a:rPr>
              <a:t>Process </a:t>
            </a:r>
            <a:r>
              <a:rPr lang="ko-KR" altLang="en-US" sz="3500" b="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Impact" panose="020B0806030902050204" pitchFamily="34" charset="0"/>
              </a:rPr>
              <a:t>메모리 사용률</a:t>
            </a:r>
            <a:endParaRPr lang="en-US" altLang="en-US" sz="3500" dirty="0">
              <a:solidFill>
                <a:schemeClr val="accent3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Impact" panose="020B0806030902050204" pitchFamily="34" charset="0"/>
              <a:sym typeface="Arial" panose="020B0604020202020204" pitchFamily="34" charset="0"/>
            </a:endParaRPr>
          </a:p>
        </p:txBody>
      </p:sp>
      <p:sp>
        <p:nvSpPr>
          <p:cNvPr id="71" name="TextBox 46"/>
          <p:cNvSpPr txBox="1">
            <a:spLocks noChangeArrowheads="1"/>
          </p:cNvSpPr>
          <p:nvPr/>
        </p:nvSpPr>
        <p:spPr bwMode="auto">
          <a:xfrm>
            <a:off x="959391" y="4933270"/>
            <a:ext cx="33291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r>
              <a:rPr lang="en-US" altLang="ko-KR" dirty="0" err="1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oom_score</a:t>
            </a:r>
            <a:r>
              <a:rPr lang="ko-KR" altLang="en-US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endParaRPr lang="en-US" altLang="en-US" dirty="0">
              <a:solidFill>
                <a:schemeClr val="accent3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Impact" panose="020B0806030902050204" pitchFamily="34" charset="0"/>
              <a:sym typeface="Arial" panose="020B0604020202020204" pitchFamily="34" charset="0"/>
            </a:endParaRPr>
          </a:p>
        </p:txBody>
      </p:sp>
      <p:sp>
        <p:nvSpPr>
          <p:cNvPr id="72" name="아래쪽 화살표 71"/>
          <p:cNvSpPr/>
          <p:nvPr/>
        </p:nvSpPr>
        <p:spPr>
          <a:xfrm>
            <a:off x="3246462" y="5043340"/>
            <a:ext cx="305056" cy="456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TextBox 46"/>
          <p:cNvSpPr txBox="1">
            <a:spLocks noChangeArrowheads="1"/>
          </p:cNvSpPr>
          <p:nvPr/>
        </p:nvSpPr>
        <p:spPr bwMode="auto">
          <a:xfrm>
            <a:off x="959391" y="5739950"/>
            <a:ext cx="33291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r>
              <a:rPr lang="en-US" altLang="ko-KR" dirty="0" err="1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oom_score</a:t>
            </a:r>
            <a:r>
              <a:rPr lang="ko-KR" altLang="en-US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endParaRPr lang="en-US" altLang="en-US" dirty="0">
              <a:solidFill>
                <a:schemeClr val="accent3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Impact" panose="020B0806030902050204" pitchFamily="34" charset="0"/>
              <a:sym typeface="Arial" panose="020B0604020202020204" pitchFamily="34" charset="0"/>
            </a:endParaRPr>
          </a:p>
        </p:txBody>
      </p:sp>
      <p:sp>
        <p:nvSpPr>
          <p:cNvPr id="76" name="아래쪽 화살표 75"/>
          <p:cNvSpPr/>
          <p:nvPr/>
        </p:nvSpPr>
        <p:spPr>
          <a:xfrm flipV="1">
            <a:off x="3260959" y="5765871"/>
            <a:ext cx="275528" cy="4703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TextBox 46"/>
          <p:cNvSpPr txBox="1">
            <a:spLocks noChangeArrowheads="1"/>
          </p:cNvSpPr>
          <p:nvPr/>
        </p:nvSpPr>
        <p:spPr bwMode="auto">
          <a:xfrm>
            <a:off x="4670737" y="5754003"/>
            <a:ext cx="33291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r>
              <a:rPr lang="en-US" altLang="ko-KR" dirty="0" err="1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oom</a:t>
            </a:r>
            <a:r>
              <a:rPr lang="en-US" altLang="ko-KR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Killer</a:t>
            </a:r>
            <a:r>
              <a:rPr lang="ko-KR" altLang="en-US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endParaRPr lang="en-US" altLang="en-US" dirty="0">
              <a:solidFill>
                <a:schemeClr val="accent3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Impact" panose="020B0806030902050204" pitchFamily="34" charset="0"/>
              <a:sym typeface="Arial" panose="020B0604020202020204" pitchFamily="34" charset="0"/>
            </a:endParaRPr>
          </a:p>
        </p:txBody>
      </p:sp>
      <p:sp>
        <p:nvSpPr>
          <p:cNvPr id="78" name="아래쪽 화살표 77"/>
          <p:cNvSpPr/>
          <p:nvPr/>
        </p:nvSpPr>
        <p:spPr>
          <a:xfrm flipV="1">
            <a:off x="6734378" y="5744480"/>
            <a:ext cx="275528" cy="4703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TextBox 46"/>
          <p:cNvSpPr txBox="1">
            <a:spLocks noChangeArrowheads="1"/>
          </p:cNvSpPr>
          <p:nvPr/>
        </p:nvSpPr>
        <p:spPr bwMode="auto">
          <a:xfrm>
            <a:off x="4670737" y="4953730"/>
            <a:ext cx="33291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r>
              <a:rPr lang="en-US" altLang="ko-KR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o</a:t>
            </a:r>
            <a:r>
              <a:rPr lang="en-US" altLang="ko-KR" dirty="0" err="1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om</a:t>
            </a:r>
            <a:r>
              <a:rPr lang="en-US" altLang="ko-KR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Killer</a:t>
            </a:r>
            <a:r>
              <a:rPr lang="ko-KR" altLang="en-US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endParaRPr lang="en-US" altLang="en-US" dirty="0">
              <a:solidFill>
                <a:schemeClr val="accent3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Impact" panose="020B0806030902050204" pitchFamily="34" charset="0"/>
              <a:sym typeface="Arial" panose="020B0604020202020204" pitchFamily="34" charset="0"/>
            </a:endParaRPr>
          </a:p>
        </p:txBody>
      </p:sp>
      <p:sp>
        <p:nvSpPr>
          <p:cNvPr id="81" name="아래쪽 화살표 80"/>
          <p:cNvSpPr/>
          <p:nvPr/>
        </p:nvSpPr>
        <p:spPr>
          <a:xfrm>
            <a:off x="6727564" y="5035708"/>
            <a:ext cx="305056" cy="456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TextBox 46"/>
          <p:cNvSpPr txBox="1">
            <a:spLocks noChangeArrowheads="1"/>
          </p:cNvSpPr>
          <p:nvPr/>
        </p:nvSpPr>
        <p:spPr bwMode="auto">
          <a:xfrm>
            <a:off x="8063350" y="5027900"/>
            <a:ext cx="33291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r>
              <a:rPr lang="ko-KR" altLang="en-US" dirty="0" err="1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Impact" panose="020B0806030902050204" pitchFamily="34" charset="0"/>
              </a:rPr>
              <a:t>파드</a:t>
            </a:r>
            <a:r>
              <a:rPr lang="ko-KR" altLang="en-US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Impact" panose="020B0806030902050204" pitchFamily="34" charset="0"/>
              </a:rPr>
              <a:t> 우선 순위 </a:t>
            </a:r>
            <a:endParaRPr lang="en-US" altLang="en-US" dirty="0">
              <a:solidFill>
                <a:schemeClr val="accent3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Impact" panose="020B0806030902050204" pitchFamily="34" charset="0"/>
              <a:sym typeface="Arial" panose="020B0604020202020204" pitchFamily="34" charset="0"/>
            </a:endParaRPr>
          </a:p>
        </p:txBody>
      </p:sp>
      <p:sp>
        <p:nvSpPr>
          <p:cNvPr id="83" name="아래쪽 화살표 82"/>
          <p:cNvSpPr/>
          <p:nvPr/>
        </p:nvSpPr>
        <p:spPr>
          <a:xfrm flipV="1">
            <a:off x="10658678" y="5047171"/>
            <a:ext cx="275528" cy="4703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xtBox 46"/>
          <p:cNvSpPr txBox="1">
            <a:spLocks noChangeArrowheads="1"/>
          </p:cNvSpPr>
          <p:nvPr/>
        </p:nvSpPr>
        <p:spPr bwMode="auto">
          <a:xfrm>
            <a:off x="8063349" y="5773221"/>
            <a:ext cx="33291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r>
              <a:rPr lang="ko-KR" altLang="en-US" dirty="0" err="1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Impact" panose="020B0806030902050204" pitchFamily="34" charset="0"/>
              </a:rPr>
              <a:t>파드</a:t>
            </a:r>
            <a:r>
              <a:rPr lang="ko-KR" altLang="en-US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Impact" panose="020B0806030902050204" pitchFamily="34" charset="0"/>
              </a:rPr>
              <a:t> 우선 순위 </a:t>
            </a:r>
            <a:endParaRPr lang="en-US" altLang="en-US" dirty="0">
              <a:solidFill>
                <a:schemeClr val="accent3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Impact" panose="020B0806030902050204" pitchFamily="34" charset="0"/>
              <a:sym typeface="Arial" panose="020B0604020202020204" pitchFamily="34" charset="0"/>
            </a:endParaRPr>
          </a:p>
        </p:txBody>
      </p:sp>
      <p:sp>
        <p:nvSpPr>
          <p:cNvPr id="85" name="아래쪽 화살표 84"/>
          <p:cNvSpPr/>
          <p:nvPr/>
        </p:nvSpPr>
        <p:spPr>
          <a:xfrm>
            <a:off x="10643914" y="5811522"/>
            <a:ext cx="305056" cy="456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7" name="직선 연결선 86"/>
          <p:cNvCxnSpPr/>
          <p:nvPr/>
        </p:nvCxnSpPr>
        <p:spPr>
          <a:xfrm>
            <a:off x="645341" y="5600018"/>
            <a:ext cx="10901317" cy="71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8761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#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A6F4"/>
      </a:accent1>
      <a:accent2>
        <a:srgbClr val="2096F3"/>
      </a:accent2>
      <a:accent3>
        <a:srgbClr val="1D88E4"/>
      </a:accent3>
      <a:accent4>
        <a:srgbClr val="1977D1"/>
      </a:accent4>
      <a:accent5>
        <a:srgbClr val="1977D1"/>
      </a:accent5>
      <a:accent6>
        <a:srgbClr val="0E47A1"/>
      </a:accent6>
      <a:hlink>
        <a:srgbClr val="A5A5A5"/>
      </a:hlink>
      <a:folHlink>
        <a:srgbClr val="7F7F7F"/>
      </a:folHlink>
    </a:clrScheme>
    <a:fontScheme name="Custom 50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125304</TotalTime>
  <Words>1789</Words>
  <Application>Microsoft Office PowerPoint</Application>
  <PresentationFormat>와이드스크린</PresentationFormat>
  <Paragraphs>406</Paragraphs>
  <Slides>21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3" baseType="lpstr">
      <vt:lpstr>Gill Sans</vt:lpstr>
      <vt:lpstr>Helvetica Light</vt:lpstr>
      <vt:lpstr>Helvetica Neue</vt:lpstr>
      <vt:lpstr>KoPub돋움체 Bold</vt:lpstr>
      <vt:lpstr>KoPub돋움체 Light</vt:lpstr>
      <vt:lpstr>Roboto</vt:lpstr>
      <vt:lpstr>Roboto Light</vt:lpstr>
      <vt:lpstr>맑은 고딕</vt:lpstr>
      <vt:lpstr>Arial</vt:lpstr>
      <vt:lpstr>Calibri</vt:lpstr>
      <vt:lpstr>Impact</vt:lpstr>
      <vt:lpstr>Office Theme</vt:lpstr>
      <vt:lpstr>PowerPoint 프레젠테이션</vt:lpstr>
      <vt:lpstr>  </vt:lpstr>
      <vt:lpstr>CONTENTS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QoS 및 Out Of Memory</vt:lpstr>
      <vt:lpstr>PowerPoint 프레젠테이션</vt:lpstr>
      <vt:lpstr>Hpa 사용 시 scale in/out 트러블</vt:lpstr>
      <vt:lpstr>Probe</vt:lpstr>
      <vt:lpstr>Graceful shutdown</vt:lpstr>
      <vt:lpstr>Graceful shutdown</vt:lpstr>
      <vt:lpstr>Graceful shutdown</vt:lpstr>
      <vt:lpstr>PowerPoint 프레젠테이션</vt:lpstr>
      <vt:lpstr>Coredns</vt:lpstr>
      <vt:lpstr>Coredns</vt:lpstr>
      <vt:lpstr>Coredns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solan</dc:creator>
  <cp:lastModifiedBy>HP</cp:lastModifiedBy>
  <cp:revision>3467</cp:revision>
  <dcterms:created xsi:type="dcterms:W3CDTF">2016-12-09T14:27:19Z</dcterms:created>
  <dcterms:modified xsi:type="dcterms:W3CDTF">2023-07-03T02:40:46Z</dcterms:modified>
</cp:coreProperties>
</file>